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7" r:id="rId4"/>
    <p:sldId id="268" r:id="rId5"/>
  </p:sldIdLst>
  <p:sldSz cx="6858000" cy="9906000" type="A4"/>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8497"/>
    <a:srgbClr val="008080"/>
    <a:srgbClr val="009999"/>
    <a:srgbClr val="990033"/>
    <a:srgbClr val="941616"/>
    <a:srgbClr val="7C2E2E"/>
    <a:srgbClr val="E0F3F5"/>
    <a:srgbClr val="FFFFFF"/>
    <a:srgbClr val="30757E"/>
    <a:srgbClr val="EAE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0C7573-E5A4-4AB2-8E2A-02CB96B4E22E}" type="datetimeFigureOut">
              <a:rPr lang="en-MY" smtClean="0"/>
              <a:t>5/6/2025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1259EE6D-11D9-43B1-AE56-0DA78C508FD5}" type="slidenum">
              <a:rPr lang="en-MY" smtClean="0"/>
              <a:t>‹#›</a:t>
            </a:fld>
            <a:endParaRPr lang="en-MY"/>
          </a:p>
        </p:txBody>
      </p:sp>
    </p:spTree>
    <p:extLst>
      <p:ext uri="{BB962C8B-B14F-4D97-AF65-F5344CB8AC3E}">
        <p14:creationId xmlns:p14="http://schemas.microsoft.com/office/powerpoint/2010/main" val="418695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0C7573-E5A4-4AB2-8E2A-02CB96B4E22E}" type="datetimeFigureOut">
              <a:rPr lang="en-MY" smtClean="0"/>
              <a:t>5/6/2025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1259EE6D-11D9-43B1-AE56-0DA78C508FD5}" type="slidenum">
              <a:rPr lang="en-MY" smtClean="0"/>
              <a:t>‹#›</a:t>
            </a:fld>
            <a:endParaRPr lang="en-MY"/>
          </a:p>
        </p:txBody>
      </p:sp>
    </p:spTree>
    <p:extLst>
      <p:ext uri="{BB962C8B-B14F-4D97-AF65-F5344CB8AC3E}">
        <p14:creationId xmlns:p14="http://schemas.microsoft.com/office/powerpoint/2010/main" val="48193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0C7573-E5A4-4AB2-8E2A-02CB96B4E22E}" type="datetimeFigureOut">
              <a:rPr lang="en-MY" smtClean="0"/>
              <a:t>5/6/2025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1259EE6D-11D9-43B1-AE56-0DA78C508FD5}" type="slidenum">
              <a:rPr lang="en-MY" smtClean="0"/>
              <a:t>‹#›</a:t>
            </a:fld>
            <a:endParaRPr lang="en-MY"/>
          </a:p>
        </p:txBody>
      </p:sp>
    </p:spTree>
    <p:extLst>
      <p:ext uri="{BB962C8B-B14F-4D97-AF65-F5344CB8AC3E}">
        <p14:creationId xmlns:p14="http://schemas.microsoft.com/office/powerpoint/2010/main" val="15271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0C7573-E5A4-4AB2-8E2A-02CB96B4E22E}" type="datetimeFigureOut">
              <a:rPr lang="en-MY" smtClean="0"/>
              <a:t>5/6/2025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1259EE6D-11D9-43B1-AE56-0DA78C508FD5}" type="slidenum">
              <a:rPr lang="en-MY" smtClean="0"/>
              <a:t>‹#›</a:t>
            </a:fld>
            <a:endParaRPr lang="en-MY"/>
          </a:p>
        </p:txBody>
      </p:sp>
    </p:spTree>
    <p:extLst>
      <p:ext uri="{BB962C8B-B14F-4D97-AF65-F5344CB8AC3E}">
        <p14:creationId xmlns:p14="http://schemas.microsoft.com/office/powerpoint/2010/main" val="331226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0C7573-E5A4-4AB2-8E2A-02CB96B4E22E}" type="datetimeFigureOut">
              <a:rPr lang="en-MY" smtClean="0"/>
              <a:t>5/6/2025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1259EE6D-11D9-43B1-AE56-0DA78C508FD5}" type="slidenum">
              <a:rPr lang="en-MY" smtClean="0"/>
              <a:t>‹#›</a:t>
            </a:fld>
            <a:endParaRPr lang="en-MY"/>
          </a:p>
        </p:txBody>
      </p:sp>
    </p:spTree>
    <p:extLst>
      <p:ext uri="{BB962C8B-B14F-4D97-AF65-F5344CB8AC3E}">
        <p14:creationId xmlns:p14="http://schemas.microsoft.com/office/powerpoint/2010/main" val="66067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0C7573-E5A4-4AB2-8E2A-02CB96B4E22E}" type="datetimeFigureOut">
              <a:rPr lang="en-MY" smtClean="0"/>
              <a:t>5/6/2025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1259EE6D-11D9-43B1-AE56-0DA78C508FD5}" type="slidenum">
              <a:rPr lang="en-MY" smtClean="0"/>
              <a:t>‹#›</a:t>
            </a:fld>
            <a:endParaRPr lang="en-MY"/>
          </a:p>
        </p:txBody>
      </p:sp>
    </p:spTree>
    <p:extLst>
      <p:ext uri="{BB962C8B-B14F-4D97-AF65-F5344CB8AC3E}">
        <p14:creationId xmlns:p14="http://schemas.microsoft.com/office/powerpoint/2010/main" val="89796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0C7573-E5A4-4AB2-8E2A-02CB96B4E22E}" type="datetimeFigureOut">
              <a:rPr lang="en-MY" smtClean="0"/>
              <a:t>5/6/2025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1259EE6D-11D9-43B1-AE56-0DA78C508FD5}" type="slidenum">
              <a:rPr lang="en-MY" smtClean="0"/>
              <a:t>‹#›</a:t>
            </a:fld>
            <a:endParaRPr lang="en-MY"/>
          </a:p>
        </p:txBody>
      </p:sp>
    </p:spTree>
    <p:extLst>
      <p:ext uri="{BB962C8B-B14F-4D97-AF65-F5344CB8AC3E}">
        <p14:creationId xmlns:p14="http://schemas.microsoft.com/office/powerpoint/2010/main" val="253546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0C7573-E5A4-4AB2-8E2A-02CB96B4E22E}" type="datetimeFigureOut">
              <a:rPr lang="en-MY" smtClean="0"/>
              <a:t>5/6/2025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1259EE6D-11D9-43B1-AE56-0DA78C508FD5}" type="slidenum">
              <a:rPr lang="en-MY" smtClean="0"/>
              <a:t>‹#›</a:t>
            </a:fld>
            <a:endParaRPr lang="en-MY"/>
          </a:p>
        </p:txBody>
      </p:sp>
    </p:spTree>
    <p:extLst>
      <p:ext uri="{BB962C8B-B14F-4D97-AF65-F5344CB8AC3E}">
        <p14:creationId xmlns:p14="http://schemas.microsoft.com/office/powerpoint/2010/main" val="109936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C7573-E5A4-4AB2-8E2A-02CB96B4E22E}" type="datetimeFigureOut">
              <a:rPr lang="en-MY" smtClean="0"/>
              <a:t>5/6/2025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1259EE6D-11D9-43B1-AE56-0DA78C508FD5}" type="slidenum">
              <a:rPr lang="en-MY" smtClean="0"/>
              <a:t>‹#›</a:t>
            </a:fld>
            <a:endParaRPr lang="en-MY"/>
          </a:p>
        </p:txBody>
      </p:sp>
    </p:spTree>
    <p:extLst>
      <p:ext uri="{BB962C8B-B14F-4D97-AF65-F5344CB8AC3E}">
        <p14:creationId xmlns:p14="http://schemas.microsoft.com/office/powerpoint/2010/main" val="99483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B0C7573-E5A4-4AB2-8E2A-02CB96B4E22E}" type="datetimeFigureOut">
              <a:rPr lang="en-MY" smtClean="0"/>
              <a:t>5/6/2025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1259EE6D-11D9-43B1-AE56-0DA78C508FD5}" type="slidenum">
              <a:rPr lang="en-MY" smtClean="0"/>
              <a:t>‹#›</a:t>
            </a:fld>
            <a:endParaRPr lang="en-MY"/>
          </a:p>
        </p:txBody>
      </p:sp>
    </p:spTree>
    <p:extLst>
      <p:ext uri="{BB962C8B-B14F-4D97-AF65-F5344CB8AC3E}">
        <p14:creationId xmlns:p14="http://schemas.microsoft.com/office/powerpoint/2010/main" val="87772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B0C7573-E5A4-4AB2-8E2A-02CB96B4E22E}" type="datetimeFigureOut">
              <a:rPr lang="en-MY" smtClean="0"/>
              <a:t>5/6/2025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1259EE6D-11D9-43B1-AE56-0DA78C508FD5}" type="slidenum">
              <a:rPr lang="en-MY" smtClean="0"/>
              <a:t>‹#›</a:t>
            </a:fld>
            <a:endParaRPr lang="en-MY"/>
          </a:p>
        </p:txBody>
      </p:sp>
    </p:spTree>
    <p:extLst>
      <p:ext uri="{BB962C8B-B14F-4D97-AF65-F5344CB8AC3E}">
        <p14:creationId xmlns:p14="http://schemas.microsoft.com/office/powerpoint/2010/main" val="398806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B0C7573-E5A4-4AB2-8E2A-02CB96B4E22E}" type="datetimeFigureOut">
              <a:rPr lang="en-MY" smtClean="0"/>
              <a:t>5/6/2025</a:t>
            </a:fld>
            <a:endParaRPr lang="en-MY"/>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59EE6D-11D9-43B1-AE56-0DA78C508FD5}" type="slidenum">
              <a:rPr lang="en-MY" smtClean="0"/>
              <a:t>‹#›</a:t>
            </a:fld>
            <a:endParaRPr lang="en-MY"/>
          </a:p>
        </p:txBody>
      </p:sp>
    </p:spTree>
    <p:extLst>
      <p:ext uri="{BB962C8B-B14F-4D97-AF65-F5344CB8AC3E}">
        <p14:creationId xmlns:p14="http://schemas.microsoft.com/office/powerpoint/2010/main" val="401037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hyperlink" Target="https://storage.googleapis.com/tmedia/12/2021/06/2020_Levi.pdf" TargetMode="External"/><Relationship Id="rId3" Type="http://schemas.openxmlformats.org/officeDocument/2006/relationships/hyperlink" Target="http://ir.unimas.my/id/eprint/32942/" TargetMode="External"/><Relationship Id="rId7" Type="http://schemas.openxmlformats.org/officeDocument/2006/relationships/hyperlink" Target="https://unimel.edu.my/journal/index.php/JLG/article/view/1643" TargetMode="External"/><Relationship Id="rId12"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journalarticle.ukm.my/11239/1/jeko_51(1)-1.pdf" TargetMode="External"/><Relationship Id="rId11" Type="http://schemas.openxmlformats.org/officeDocument/2006/relationships/image" Target="../media/image4.png"/><Relationship Id="rId5" Type="http://schemas.openxmlformats.org/officeDocument/2006/relationships/hyperlink" Target="https://jised.com/PDF/JISED-2022-44-03-06.pdf" TargetMode="External"/><Relationship Id="rId10" Type="http://schemas.microsoft.com/office/2007/relationships/hdphoto" Target="../media/hdphoto3.wdp"/><Relationship Id="rId4" Type="http://schemas.openxmlformats.org/officeDocument/2006/relationships/hyperlink" Target="https://www.ilmia.gov.my/index.php/my/component/zoo/item/developing-multi-tier-levy-malaysian-case-study"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923441-4E14-423E-8081-B6F1C586F1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158"/>
            <a:ext cx="6858000" cy="9696842"/>
          </a:xfrm>
          <a:prstGeom prst="rect">
            <a:avLst/>
          </a:prstGeom>
        </p:spPr>
      </p:pic>
      <p:pic>
        <p:nvPicPr>
          <p:cNvPr id="6" name="Picture 5"/>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tretch>
            <a:fillRect/>
          </a:stretch>
        </p:blipFill>
        <p:spPr>
          <a:xfrm>
            <a:off x="159516" y="2427605"/>
            <a:ext cx="6538962" cy="653896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a:schemeClr val="accent1">
                <a:alpha val="40000"/>
              </a:schemeClr>
            </a:glow>
            <a:outerShdw dist="228600" dir="5400000" sx="95000" sy="95000" algn="ctr" rotWithShape="0">
              <a:srgbClr val="000000">
                <a:alpha val="3000"/>
              </a:srgbClr>
            </a:outerShdw>
            <a:softEdge rad="317500"/>
          </a:effectLst>
        </p:spPr>
      </p:pic>
      <p:sp>
        <p:nvSpPr>
          <p:cNvPr id="3" name="TextBox 2">
            <a:extLst>
              <a:ext uri="{FF2B5EF4-FFF2-40B4-BE49-F238E27FC236}">
                <a16:creationId xmlns:a16="http://schemas.microsoft.com/office/drawing/2014/main" id="{9BE7E086-DA33-48B0-3D8A-6D379B1DFB9D}"/>
              </a:ext>
            </a:extLst>
          </p:cNvPr>
          <p:cNvSpPr txBox="1"/>
          <p:nvPr/>
        </p:nvSpPr>
        <p:spPr>
          <a:xfrm>
            <a:off x="-96254" y="1266325"/>
            <a:ext cx="6954253" cy="1323439"/>
          </a:xfrm>
          <a:prstGeom prst="rect">
            <a:avLst/>
          </a:prstGeom>
          <a:noFill/>
        </p:spPr>
        <p:txBody>
          <a:bodyPr wrap="square" anchor="t">
            <a:spAutoFit/>
          </a:bodyPr>
          <a:lstStyle/>
          <a:p>
            <a:pPr marL="0" marR="0" algn="ctr"/>
            <a:r>
              <a:rPr lang="ms-MY" sz="1200" b="1" i="1" dirty="0">
                <a:solidFill>
                  <a:srgbClr val="000000"/>
                </a:solidFill>
                <a:effectLst/>
                <a:latin typeface="Arial" panose="020B0604020202020204" pitchFamily="34" charset="0"/>
                <a:ea typeface="Avenir"/>
                <a:cs typeface="Arial" panose="020B0604020202020204" pitchFamily="34" charset="0"/>
              </a:rPr>
              <a:t>INFLECTION POINT </a:t>
            </a:r>
            <a:r>
              <a:rPr lang="ms-MY" sz="1200" b="1" dirty="0">
                <a:solidFill>
                  <a:srgbClr val="000000"/>
                </a:solidFill>
                <a:effectLst/>
                <a:latin typeface="Arial" panose="020B0604020202020204" pitchFamily="34" charset="0"/>
                <a:ea typeface="Avenir"/>
                <a:cs typeface="Arial" panose="020B0604020202020204" pitchFamily="34" charset="0"/>
              </a:rPr>
              <a:t>PENGGAJIAN PEKERJA ASING BERKEMAHIRAN RENDAH </a:t>
            </a:r>
          </a:p>
          <a:p>
            <a:pPr marL="0" marR="0" algn="ctr"/>
            <a:r>
              <a:rPr lang="ms-MY" sz="1200" b="1" dirty="0">
                <a:solidFill>
                  <a:srgbClr val="000000"/>
                </a:solidFill>
                <a:effectLst/>
                <a:latin typeface="Arial" panose="020B0604020202020204" pitchFamily="34" charset="0"/>
                <a:ea typeface="Avenir"/>
                <a:cs typeface="Arial" panose="020B0604020202020204" pitchFamily="34" charset="0"/>
              </a:rPr>
              <a:t>DI MALAYSIA</a:t>
            </a:r>
          </a:p>
          <a:p>
            <a:pPr marL="0" marR="0" algn="ctr"/>
            <a:endParaRPr lang="ms-MY" sz="1200" b="1"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algn="ctr"/>
            <a:r>
              <a:rPr lang="ms-MY" sz="1100" b="1" dirty="0">
                <a:solidFill>
                  <a:srgbClr val="000000"/>
                </a:solidFill>
                <a:latin typeface="Arial" panose="020B0604020202020204" pitchFamily="34" charset="0"/>
                <a:ea typeface="Arial" panose="020B0604020202020204" pitchFamily="34" charset="0"/>
                <a:cs typeface="Arial" panose="020B0604020202020204" pitchFamily="34" charset="0"/>
              </a:rPr>
              <a:t>Disediakan oleh: </a:t>
            </a:r>
            <a:endParaRPr lang="ms-MY" sz="1100" dirty="0">
              <a:latin typeface="Arial" panose="020B0604020202020204" pitchFamily="34" charset="0"/>
              <a:ea typeface="Arial" panose="020B0604020202020204" pitchFamily="34" charset="0"/>
              <a:cs typeface="Arial" panose="020B0604020202020204" pitchFamily="34" charset="0"/>
            </a:endParaRPr>
          </a:p>
          <a:p>
            <a:pPr marL="0" marR="0" algn="ctr"/>
            <a:r>
              <a:rPr lang="ms-MY" sz="1100" i="1" dirty="0">
                <a:solidFill>
                  <a:srgbClr val="000000"/>
                </a:solidFill>
                <a:effectLst/>
                <a:latin typeface="Arial" panose="020B0604020202020204" pitchFamily="34" charset="0"/>
                <a:ea typeface="Avenir"/>
                <a:cs typeface="Arial" panose="020B0604020202020204" pitchFamily="34" charset="0"/>
              </a:rPr>
              <a:t>Ratana Sarimin, Hasnor Faiz Mohammad Salleh, Raja Khairul Azahar Raja Ahmad,</a:t>
            </a:r>
          </a:p>
          <a:p>
            <a:pPr marL="0" marR="0" algn="ctr"/>
            <a:r>
              <a:rPr lang="ms-MY" sz="1100" i="1" dirty="0">
                <a:solidFill>
                  <a:srgbClr val="000000"/>
                </a:solidFill>
                <a:effectLst/>
                <a:latin typeface="Arial" panose="020B0604020202020204" pitchFamily="34" charset="0"/>
                <a:ea typeface="Avenir"/>
                <a:cs typeface="Arial" panose="020B0604020202020204" pitchFamily="34" charset="0"/>
              </a:rPr>
              <a:t>Syammil Hakimee Jamaludin, </a:t>
            </a:r>
            <a:r>
              <a:rPr lang="ms-MY" sz="1100" b="1" i="1" dirty="0">
                <a:solidFill>
                  <a:srgbClr val="000000"/>
                </a:solidFill>
                <a:effectLst/>
                <a:latin typeface="Arial" panose="020B0604020202020204" pitchFamily="34" charset="0"/>
                <a:ea typeface="Avenir"/>
                <a:cs typeface="Arial" panose="020B0604020202020204" pitchFamily="34" charset="0"/>
              </a:rPr>
              <a:t> </a:t>
            </a:r>
            <a:r>
              <a:rPr lang="ms-MY" sz="1100" i="1" dirty="0">
                <a:solidFill>
                  <a:srgbClr val="000000"/>
                </a:solidFill>
                <a:effectLst/>
                <a:latin typeface="Arial" panose="020B0604020202020204" pitchFamily="34" charset="0"/>
                <a:ea typeface="Avenir"/>
                <a:cs typeface="Arial" panose="020B0604020202020204" pitchFamily="34" charset="0"/>
              </a:rPr>
              <a:t>Muhammad Aidil Adha Zulkarnain, Nursyafiqa Rohani</a:t>
            </a:r>
          </a:p>
          <a:p>
            <a:pPr marL="0" marR="0" algn="ctr"/>
            <a:r>
              <a:rPr lang="ms-MY" sz="1100" b="1" dirty="0">
                <a:solidFill>
                  <a:srgbClr val="000000"/>
                </a:solidFill>
                <a:latin typeface="Arial" panose="020B0604020202020204" pitchFamily="34" charset="0"/>
                <a:ea typeface="Arial" panose="020B0604020202020204" pitchFamily="34" charset="0"/>
                <a:cs typeface="Arial" panose="020B0604020202020204" pitchFamily="34" charset="0"/>
              </a:rPr>
              <a:t>Institut Maklumat &amp; Analisis Pasaran Buruh (ILMIA)</a:t>
            </a:r>
            <a:endParaRPr lang="ms-MY" sz="1100" b="1" dirty="0">
              <a:effectLst/>
              <a:latin typeface="Arial" panose="020B0604020202020204" pitchFamily="34" charset="0"/>
              <a:ea typeface="Arial" panose="020B0604020202020204" pitchFamily="34" charset="0"/>
              <a:cs typeface="Arial" panose="020B0604020202020204" pitchFamily="34" charset="0"/>
            </a:endParaRPr>
          </a:p>
        </p:txBody>
      </p:sp>
      <p:sp>
        <p:nvSpPr>
          <p:cNvPr id="11" name="Rectangle 10"/>
          <p:cNvSpPr/>
          <p:nvPr/>
        </p:nvSpPr>
        <p:spPr>
          <a:xfrm>
            <a:off x="2933405" y="3817041"/>
            <a:ext cx="783333" cy="18800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2" name="Rectangle 11"/>
          <p:cNvSpPr/>
          <p:nvPr/>
        </p:nvSpPr>
        <p:spPr>
          <a:xfrm>
            <a:off x="2933405" y="5697086"/>
            <a:ext cx="905343" cy="157264"/>
          </a:xfrm>
          <a:prstGeom prst="rect">
            <a:avLst/>
          </a:prstGeom>
          <a:solidFill>
            <a:srgbClr val="E0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10" name="Picture 9"/>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l="20296" r="59407"/>
          <a:stretch/>
        </p:blipFill>
        <p:spPr>
          <a:xfrm>
            <a:off x="3049449" y="3718153"/>
            <a:ext cx="707324" cy="2370017"/>
          </a:xfrm>
          <a:prstGeom prst="flowChartProcess">
            <a:avLst/>
          </a:prstGeom>
        </p:spPr>
      </p:pic>
      <p:sp>
        <p:nvSpPr>
          <p:cNvPr id="5" name="Rectangle 4"/>
          <p:cNvSpPr/>
          <p:nvPr/>
        </p:nvSpPr>
        <p:spPr>
          <a:xfrm>
            <a:off x="101455" y="2852985"/>
            <a:ext cx="6569241" cy="5875134"/>
          </a:xfrm>
          <a:prstGeom prst="rect">
            <a:avLst/>
          </a:prstGeom>
          <a:effectLst/>
        </p:spPr>
        <p:txBody>
          <a:bodyPr wrap="square">
            <a:spAutoFit/>
          </a:bodyPr>
          <a:lstStyle/>
          <a:p>
            <a:pPr algn="just">
              <a:lnSpc>
                <a:spcPct val="150000"/>
              </a:lnSpc>
            </a:pPr>
            <a:r>
              <a:rPr lang="ms-MY" sz="1200" i="1" dirty="0">
                <a:solidFill>
                  <a:srgbClr val="000000"/>
                </a:solidFill>
                <a:latin typeface="Arial" panose="020B0604020202020204" pitchFamily="34" charset="0"/>
                <a:ea typeface="Avenir"/>
                <a:cs typeface="Arial" panose="020B0604020202020204" pitchFamily="34" charset="0"/>
              </a:rPr>
              <a:t>Inflection Point </a:t>
            </a:r>
            <a:r>
              <a:rPr lang="ms-MY" sz="1200" dirty="0">
                <a:solidFill>
                  <a:srgbClr val="000000"/>
                </a:solidFill>
                <a:latin typeface="Arial" panose="020B0604020202020204" pitchFamily="34" charset="0"/>
                <a:ea typeface="Avenir"/>
                <a:cs typeface="Arial" panose="020B0604020202020204" pitchFamily="34" charset="0"/>
              </a:rPr>
              <a:t>dalam penggajian pekerja asing berkemahiran rendah di Malaysia merujuk kepada titik perubahan kritikal yang menandakan peralihan signifikan dalam pola penggajian, dasar, atau strategi yang mempengaruhi tahap kebergantungan negara terhadap tenaga kerja asing berkemahiran rendah. Perubahan ini didorong oleh pelbagai faktor, termasuk transformasi ekonomi, perkembangan teknologi, dan dinamika sosial yang mempengaruhi struktur tenaga kerja.</a:t>
            </a:r>
            <a:endParaRPr lang="ms-MY" sz="12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ms-MY" sz="1200" dirty="0">
                <a:solidFill>
                  <a:srgbClr val="000000"/>
                </a:solidFill>
                <a:latin typeface="Arial" panose="020B0604020202020204" pitchFamily="34" charset="0"/>
                <a:ea typeface="Avenir"/>
                <a:cs typeface="Arial" panose="020B0604020202020204" pitchFamily="34" charset="0"/>
              </a:rPr>
              <a:t> </a:t>
            </a:r>
            <a:endParaRPr lang="ms-MY" sz="12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ms-MY" sz="1200" dirty="0">
                <a:solidFill>
                  <a:srgbClr val="000000"/>
                </a:solidFill>
                <a:latin typeface="Arial" panose="020B0604020202020204" pitchFamily="34" charset="0"/>
                <a:ea typeface="Avenir"/>
                <a:cs typeface="Arial" panose="020B0604020202020204" pitchFamily="34" charset="0"/>
              </a:rPr>
              <a:t>Industri melihat </a:t>
            </a:r>
            <a:r>
              <a:rPr lang="ms-MY" sz="1200" i="1" dirty="0">
                <a:solidFill>
                  <a:srgbClr val="000000"/>
                </a:solidFill>
                <a:latin typeface="Arial" panose="020B0604020202020204" pitchFamily="34" charset="0"/>
                <a:ea typeface="Avenir"/>
                <a:cs typeface="Arial" panose="020B0604020202020204" pitchFamily="34" charset="0"/>
              </a:rPr>
              <a:t>inflection point</a:t>
            </a:r>
            <a:r>
              <a:rPr lang="ms-MY" sz="1200" dirty="0">
                <a:solidFill>
                  <a:srgbClr val="000000"/>
                </a:solidFill>
                <a:latin typeface="Arial" panose="020B0604020202020204" pitchFamily="34" charset="0"/>
                <a:ea typeface="Avenir"/>
                <a:cs typeface="Arial" panose="020B0604020202020204" pitchFamily="34" charset="0"/>
              </a:rPr>
              <a:t> ini sebagai proses transformasi yang tidak dapat dielakkan, memerlukan penyesuaian strategik dalam pengurusan tenaga kerja dan peningkatan penggunaan teknologi. Walaupun perubahan ini mewujudkan cabaran, terutamanya dari segi peningkatan kos operasi dan risiko terhadap produktiviti, ia turut mendorong inovasi dan kecekapan, sekaligus meningkatkan daya saing industri dalam jangka panjang. </a:t>
            </a:r>
            <a:endParaRPr lang="ms-MY" sz="12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ms-MY" sz="1200" dirty="0">
                <a:solidFill>
                  <a:srgbClr val="000000"/>
                </a:solidFill>
                <a:latin typeface="Arial" panose="020B0604020202020204" pitchFamily="34" charset="0"/>
                <a:ea typeface="Avenir"/>
                <a:cs typeface="Arial" panose="020B0604020202020204" pitchFamily="34" charset="0"/>
              </a:rPr>
              <a:t> </a:t>
            </a:r>
            <a:endParaRPr lang="ms-MY" sz="12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ms-MY" sz="1200" dirty="0">
                <a:solidFill>
                  <a:srgbClr val="000000"/>
                </a:solidFill>
                <a:latin typeface="Arial" panose="020B0604020202020204" pitchFamily="34" charset="0"/>
                <a:ea typeface="Avenir"/>
                <a:cs typeface="Arial" panose="020B0604020202020204" pitchFamily="34" charset="0"/>
              </a:rPr>
              <a:t>Namun, titik perubahan ini juga mencetuskan perbincangan mengenai keberlanjutan kebergantungan terhadap pekerja asing, khususnya dalam konteks transformasi ekonomi yang semakin bergantung kepada automasi dan teknologi canggih. Dalam jangka masa panjang, </a:t>
            </a:r>
            <a:r>
              <a:rPr lang="ms-MY" sz="1200" i="1" dirty="0">
                <a:solidFill>
                  <a:srgbClr val="000000"/>
                </a:solidFill>
                <a:latin typeface="Arial" panose="020B0604020202020204" pitchFamily="34" charset="0"/>
                <a:ea typeface="Avenir"/>
                <a:cs typeface="Arial" panose="020B0604020202020204" pitchFamily="34" charset="0"/>
              </a:rPr>
              <a:t>inflection point</a:t>
            </a:r>
            <a:r>
              <a:rPr lang="ms-MY" sz="1200" dirty="0">
                <a:solidFill>
                  <a:srgbClr val="000000"/>
                </a:solidFill>
                <a:latin typeface="Arial" panose="020B0604020202020204" pitchFamily="34" charset="0"/>
                <a:ea typeface="Avenir"/>
                <a:cs typeface="Arial" panose="020B0604020202020204" pitchFamily="34" charset="0"/>
              </a:rPr>
              <a:t> ini memerlukan tindakan kolektif daripada kerajaan dan sektor swasta untuk menstruktur semula sistem penggajian dan meningkatkan pembangunan tenaga kerja tempatan, bagi memastikan kelangsungan ekonomi yang lebih mampan dan berdaya saing. Untuk menentukan sama ada Malaysia telah mencapai </a:t>
            </a:r>
            <a:r>
              <a:rPr lang="ms-MY" sz="1200" i="1" dirty="0">
                <a:solidFill>
                  <a:srgbClr val="000000"/>
                </a:solidFill>
                <a:latin typeface="Arial" panose="020B0604020202020204" pitchFamily="34" charset="0"/>
                <a:ea typeface="Avenir"/>
                <a:cs typeface="Arial" panose="020B0604020202020204" pitchFamily="34" charset="0"/>
              </a:rPr>
              <a:t>inflection point </a:t>
            </a:r>
            <a:r>
              <a:rPr lang="ms-MY" sz="1200" dirty="0">
                <a:solidFill>
                  <a:srgbClr val="000000"/>
                </a:solidFill>
                <a:latin typeface="Arial" panose="020B0604020202020204" pitchFamily="34" charset="0"/>
                <a:ea typeface="Avenir"/>
                <a:cs typeface="Arial" panose="020B0604020202020204" pitchFamily="34" charset="0"/>
              </a:rPr>
              <a:t>tersebut, beberapa faktor perlu dianalisis:</a:t>
            </a:r>
            <a:endParaRPr lang="ms-MY" sz="1200" dirty="0">
              <a:latin typeface="Arial" panose="020B0604020202020204" pitchFamily="34" charset="0"/>
              <a:ea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stretch>
            <a:fillRect/>
          </a:stretch>
        </p:blipFill>
        <p:spPr>
          <a:xfrm>
            <a:off x="3639" y="9050521"/>
            <a:ext cx="6854362" cy="871516"/>
          </a:xfrm>
          <a:prstGeom prst="rect">
            <a:avLst/>
          </a:prstGeom>
        </p:spPr>
      </p:pic>
      <p:pic>
        <p:nvPicPr>
          <p:cNvPr id="7" name="Picture 6"/>
          <p:cNvPicPr>
            <a:picLocks noChangeAspect="1"/>
          </p:cNvPicPr>
          <p:nvPr/>
        </p:nvPicPr>
        <p:blipFill>
          <a:blip r:embed="rId7"/>
          <a:stretch>
            <a:fillRect/>
          </a:stretch>
        </p:blipFill>
        <p:spPr>
          <a:xfrm>
            <a:off x="-3" y="9065455"/>
            <a:ext cx="6858002" cy="819150"/>
          </a:xfrm>
          <a:prstGeom prst="rect">
            <a:avLst/>
          </a:prstGeom>
        </p:spPr>
      </p:pic>
      <p:sp>
        <p:nvSpPr>
          <p:cNvPr id="8" name="Rectangle 7">
            <a:extLst>
              <a:ext uri="{FF2B5EF4-FFF2-40B4-BE49-F238E27FC236}">
                <a16:creationId xmlns:a16="http://schemas.microsoft.com/office/drawing/2014/main" id="{5A375526-D59C-46F6-8756-35B9CAEC9DB7}"/>
              </a:ext>
            </a:extLst>
          </p:cNvPr>
          <p:cNvSpPr/>
          <p:nvPr/>
        </p:nvSpPr>
        <p:spPr>
          <a:xfrm>
            <a:off x="4544634" y="125616"/>
            <a:ext cx="2236510" cy="261610"/>
          </a:xfrm>
          <a:prstGeom prst="rect">
            <a:avLst/>
          </a:prstGeom>
        </p:spPr>
        <p:txBody>
          <a:bodyPr wrap="none">
            <a:spAutoFit/>
          </a:bodyPr>
          <a:lstStyle/>
          <a:p>
            <a:r>
              <a:rPr lang="fi-FI" sz="1100" dirty="0">
                <a:latin typeface="Arial" panose="020B0604020202020204" pitchFamily="34" charset="0"/>
                <a:cs typeface="Arial" panose="020B0604020202020204" pitchFamily="34" charset="0"/>
              </a:rPr>
              <a:t>DOSM/ILMIA/4.2025/SERIES 32</a:t>
            </a:r>
            <a:endParaRPr lang="en-MY" sz="11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80FD57B-CEC9-488A-A0E2-D8AEFA85903B}"/>
              </a:ext>
            </a:extLst>
          </p:cNvPr>
          <p:cNvSpPr txBox="1"/>
          <p:nvPr/>
        </p:nvSpPr>
        <p:spPr>
          <a:xfrm>
            <a:off x="6476553" y="8807082"/>
            <a:ext cx="255198" cy="2462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000" dirty="0">
                <a:latin typeface="Arial" panose="020B0604020202020204" pitchFamily="34" charset="0"/>
                <a:cs typeface="Arial" panose="020B0604020202020204" pitchFamily="34" charset="0"/>
              </a:rPr>
              <a:t>1</a:t>
            </a:r>
            <a:endParaRPr lang="en-MY"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06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uble Bracket 19">
            <a:extLst>
              <a:ext uri="{FF2B5EF4-FFF2-40B4-BE49-F238E27FC236}">
                <a16:creationId xmlns:a16="http://schemas.microsoft.com/office/drawing/2014/main" id="{AC8BDD61-020E-F24A-8E65-78A38734AFCF}"/>
              </a:ext>
            </a:extLst>
          </p:cNvPr>
          <p:cNvSpPr>
            <a:spLocks noChangeArrowheads="1"/>
          </p:cNvSpPr>
          <p:nvPr/>
        </p:nvSpPr>
        <p:spPr bwMode="auto">
          <a:xfrm>
            <a:off x="240632" y="2807291"/>
            <a:ext cx="6376735" cy="1858974"/>
          </a:xfrm>
          <a:prstGeom prst="bracketPair">
            <a:avLst>
              <a:gd name="adj" fmla="val 16667"/>
            </a:avLst>
          </a:prstGeom>
          <a:gradFill flip="none" rotWithShape="1">
            <a:gsLst>
              <a:gs pos="0">
                <a:srgbClr val="138497">
                  <a:tint val="66000"/>
                  <a:satMod val="160000"/>
                </a:srgbClr>
              </a:gs>
              <a:gs pos="50000">
                <a:srgbClr val="138497">
                  <a:tint val="44500"/>
                  <a:satMod val="160000"/>
                </a:srgbClr>
              </a:gs>
              <a:gs pos="100000">
                <a:srgbClr val="138497">
                  <a:tint val="23500"/>
                  <a:satMod val="160000"/>
                </a:srgbClr>
              </a:gs>
            </a:gsLst>
            <a:lin ang="5400000" scaled="1"/>
            <a:tileRect/>
          </a:gradFill>
          <a:ln w="76200">
            <a:solidFill>
              <a:srgbClr val="009999"/>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tabLst/>
            </a:pPr>
            <a:r>
              <a:rPr kumimoji="0" lang="ms-MY" altLang="en-US" sz="1500" b="1" i="0" strike="noStrike" cap="none" normalizeH="0" baseline="0" dirty="0">
                <a:ln>
                  <a:noFill/>
                </a:ln>
                <a:solidFill>
                  <a:srgbClr val="000000"/>
                </a:solidFill>
                <a:effectLst/>
                <a:latin typeface="Century Gothic" panose="020B0502020202020204" pitchFamily="34" charset="0"/>
                <a:ea typeface="Avenir" charset="0"/>
                <a:cs typeface="Avenir" charset="0"/>
              </a:rPr>
              <a:t>Dasar dan Polisi Terkini</a:t>
            </a:r>
            <a:endParaRPr kumimoji="0" lang="ms-MY" altLang="en-US" sz="1500" b="0" i="0" strike="noStrike" cap="none" normalizeH="0" baseline="0" dirty="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altLang="en-US" sz="1200" b="0" i="0" u="none" strike="noStrike" cap="none" normalizeH="0" baseline="0" dirty="0">
                <a:ln>
                  <a:noFill/>
                </a:ln>
                <a:solidFill>
                  <a:srgbClr val="000000"/>
                </a:solidFill>
                <a:effectLst/>
                <a:latin typeface="Century Gothic" panose="020B0502020202020204" pitchFamily="34" charset="0"/>
                <a:ea typeface="Avenir" charset="0"/>
                <a:cs typeface="Avenir" charset="0"/>
              </a:rPr>
              <a:t>Malaysia telah memperkenalkan beberapa langkah untuk menyusun semula pengurusan pekerja asing, termasuk memperketatkan kawalan proses pengambilan, menghapuskan unsur eksploitasi, dan memperkukuh pematuhan kepada piawaian buruh antarabangsa.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altLang="en-US" sz="1200" b="1" i="0" u="none" strike="noStrike" cap="none" normalizeH="0" baseline="0" dirty="0">
                <a:ln>
                  <a:noFill/>
                </a:ln>
                <a:solidFill>
                  <a:srgbClr val="000000"/>
                </a:solidFill>
                <a:effectLst/>
                <a:latin typeface="Century Gothic" panose="020B0502020202020204" pitchFamily="34" charset="0"/>
                <a:ea typeface="Avenir" charset="0"/>
                <a:cs typeface="Avenir" charset="0"/>
              </a:rPr>
              <a:t>Dasar pengurusan pekerja asing berkemahiran rendah lebih fokus kepada penambahbaikan pentadbiran berbanding perubahan struktur yang menyeluruh dalam kebergantungan terhadap tenaga kerja berkemahiran rendah.</a:t>
            </a:r>
            <a:endParaRPr kumimoji="0" lang="ms-MY" altLang="en-US" sz="1200" b="0" i="0" u="none" strike="noStrike" cap="none" normalizeH="0" baseline="0" dirty="0">
              <a:ln>
                <a:noFill/>
              </a:ln>
              <a:solidFill>
                <a:schemeClr val="tx1"/>
              </a:solidFill>
              <a:effectLst/>
              <a:latin typeface="Century Gothic" panose="020B0502020202020204" pitchFamily="34" charset="0"/>
            </a:endParaRPr>
          </a:p>
        </p:txBody>
      </p:sp>
      <p:sp>
        <p:nvSpPr>
          <p:cNvPr id="2" name="Double Bracket 18">
            <a:extLst>
              <a:ext uri="{FF2B5EF4-FFF2-40B4-BE49-F238E27FC236}">
                <a16:creationId xmlns:a16="http://schemas.microsoft.com/office/drawing/2014/main" id="{0465FCA8-A45F-95D2-DF22-0C44D6C70452}"/>
              </a:ext>
            </a:extLst>
          </p:cNvPr>
          <p:cNvSpPr>
            <a:spLocks noChangeArrowheads="1"/>
          </p:cNvSpPr>
          <p:nvPr/>
        </p:nvSpPr>
        <p:spPr bwMode="auto">
          <a:xfrm>
            <a:off x="240631" y="4851200"/>
            <a:ext cx="6376736" cy="2130434"/>
          </a:xfrm>
          <a:prstGeom prst="bracketPair">
            <a:avLst>
              <a:gd name="adj" fmla="val 16667"/>
            </a:avLst>
          </a:prstGeom>
          <a:gradFill flip="none" rotWithShape="1">
            <a:gsLst>
              <a:gs pos="0">
                <a:srgbClr val="138497">
                  <a:tint val="66000"/>
                  <a:satMod val="160000"/>
                </a:srgbClr>
              </a:gs>
              <a:gs pos="50000">
                <a:srgbClr val="138497">
                  <a:tint val="44500"/>
                  <a:satMod val="160000"/>
                </a:srgbClr>
              </a:gs>
              <a:gs pos="100000">
                <a:srgbClr val="138497">
                  <a:tint val="23500"/>
                  <a:satMod val="160000"/>
                </a:srgbClr>
              </a:gs>
            </a:gsLst>
            <a:lin ang="5400000" scaled="1"/>
            <a:tileRect/>
          </a:gradFill>
          <a:ln w="76200">
            <a:solidFill>
              <a:srgbClr val="0099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tabLst/>
            </a:pPr>
            <a:r>
              <a:rPr kumimoji="0" lang="ms-MY" altLang="en-US" sz="1500" b="1" i="0" strike="noStrike" cap="none" normalizeH="0" baseline="0" dirty="0">
                <a:ln>
                  <a:noFill/>
                </a:ln>
                <a:solidFill>
                  <a:srgbClr val="000000"/>
                </a:solidFill>
                <a:effectLst/>
                <a:latin typeface="Century Gothic" panose="020B0502020202020204" pitchFamily="34" charset="0"/>
                <a:ea typeface="Avenir" charset="0"/>
                <a:cs typeface="Avenir" charset="0"/>
              </a:rPr>
              <a:t>Kebergantungan Terhadap Pekerja Asing Berkemahiran Rendah</a:t>
            </a:r>
            <a:endParaRPr kumimoji="0" lang="ms-MY" altLang="en-US" sz="1500" b="0" i="0" strike="noStrike" cap="none" normalizeH="0" baseline="0" dirty="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altLang="en-US" sz="1200" b="0" i="0" u="none" strike="noStrike" cap="none" normalizeH="0" baseline="0" dirty="0">
                <a:ln>
                  <a:noFill/>
                </a:ln>
                <a:solidFill>
                  <a:srgbClr val="000000"/>
                </a:solidFill>
                <a:effectLst/>
                <a:latin typeface="Century Gothic" panose="020B0502020202020204" pitchFamily="34" charset="0"/>
                <a:ea typeface="Avenir" charset="0"/>
                <a:cs typeface="Avenir" charset="0"/>
              </a:rPr>
              <a:t>Malaysia terus bergantung kepada pekerja asing berkemahiran rendah, terutamanya dalam sektor pertanian, perladangan, pembinaan, perkhidmatan, dan pembuatan. Walaupun terdapat usaha untuk mengurangkan kebergantungan ini, seperti pemerkasaan automasi dan digitalisasi, penyerapan teknologi belum cukup meluas untuk menggantikan pekerja asing dalam skala besar.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altLang="en-US" sz="1200" b="1" i="0" u="none" strike="noStrike" cap="none" normalizeH="0" baseline="0" dirty="0">
                <a:ln>
                  <a:noFill/>
                </a:ln>
                <a:solidFill>
                  <a:srgbClr val="000000"/>
                </a:solidFill>
                <a:effectLst/>
                <a:latin typeface="Century Gothic" panose="020B0502020202020204" pitchFamily="34" charset="0"/>
                <a:ea typeface="Avenir" charset="0"/>
                <a:cs typeface="Avenir" charset="0"/>
              </a:rPr>
              <a:t>Ini menunjukkan bahawa Malaysia masih berada pada trajektori kebergantungan tinggi, dan belum mencapai </a:t>
            </a:r>
            <a:r>
              <a:rPr kumimoji="0" lang="ms-MY" altLang="en-US" sz="1200" b="1" i="1" u="none" strike="noStrike" cap="none" normalizeH="0" baseline="0" dirty="0">
                <a:ln>
                  <a:noFill/>
                </a:ln>
                <a:solidFill>
                  <a:srgbClr val="000000"/>
                </a:solidFill>
                <a:effectLst/>
                <a:latin typeface="Century Gothic" panose="020B0502020202020204" pitchFamily="34" charset="0"/>
                <a:ea typeface="Avenir" charset="0"/>
                <a:cs typeface="Avenir" charset="0"/>
              </a:rPr>
              <a:t>inflection point</a:t>
            </a:r>
            <a:r>
              <a:rPr kumimoji="0" lang="ms-MY" altLang="en-US" sz="1200" b="1" i="0" u="none" strike="noStrike" cap="none" normalizeH="0" baseline="0" dirty="0">
                <a:ln>
                  <a:noFill/>
                </a:ln>
                <a:solidFill>
                  <a:srgbClr val="000000"/>
                </a:solidFill>
                <a:effectLst/>
                <a:latin typeface="Century Gothic" panose="020B0502020202020204" pitchFamily="34" charset="0"/>
                <a:ea typeface="Avenir" charset="0"/>
                <a:cs typeface="Avenir" charset="0"/>
              </a:rPr>
              <a:t> yang ketara.</a:t>
            </a:r>
            <a:endParaRPr kumimoji="0" lang="ms-MY" altLang="en-US" sz="1200" b="0" i="0" u="none" strike="noStrike" cap="none" normalizeH="0" baseline="0" dirty="0">
              <a:ln>
                <a:noFill/>
              </a:ln>
              <a:solidFill>
                <a:schemeClr val="tx1"/>
              </a:solidFill>
              <a:effectLst/>
              <a:latin typeface="Century Gothic" panose="020B0502020202020204" pitchFamily="34" charset="0"/>
            </a:endParaRPr>
          </a:p>
        </p:txBody>
      </p:sp>
      <p:sp>
        <p:nvSpPr>
          <p:cNvPr id="5" name="Double Bracket 20">
            <a:extLst>
              <a:ext uri="{FF2B5EF4-FFF2-40B4-BE49-F238E27FC236}">
                <a16:creationId xmlns:a16="http://schemas.microsoft.com/office/drawing/2014/main" id="{5A37E642-C5E4-FB1D-B404-F0ED0C03A824}"/>
              </a:ext>
            </a:extLst>
          </p:cNvPr>
          <p:cNvSpPr>
            <a:spLocks noChangeArrowheads="1"/>
          </p:cNvSpPr>
          <p:nvPr/>
        </p:nvSpPr>
        <p:spPr bwMode="auto">
          <a:xfrm>
            <a:off x="254915" y="7166569"/>
            <a:ext cx="6376735" cy="1751378"/>
          </a:xfrm>
          <a:prstGeom prst="bracketPair">
            <a:avLst>
              <a:gd name="adj" fmla="val 16667"/>
            </a:avLst>
          </a:prstGeom>
          <a:gradFill flip="none" rotWithShape="1">
            <a:gsLst>
              <a:gs pos="0">
                <a:srgbClr val="138497">
                  <a:tint val="66000"/>
                  <a:satMod val="160000"/>
                </a:srgbClr>
              </a:gs>
              <a:gs pos="50000">
                <a:srgbClr val="138497">
                  <a:tint val="44500"/>
                  <a:satMod val="160000"/>
                </a:srgbClr>
              </a:gs>
              <a:gs pos="100000">
                <a:srgbClr val="138497">
                  <a:tint val="23500"/>
                  <a:satMod val="160000"/>
                </a:srgbClr>
              </a:gs>
            </a:gsLst>
            <a:lin ang="5400000" scaled="1"/>
            <a:tileRect/>
          </a:gradFill>
          <a:ln w="76200">
            <a:solidFill>
              <a:srgbClr val="009999"/>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tabLst/>
            </a:pPr>
            <a:r>
              <a:rPr kumimoji="0" lang="ms-MY" altLang="en-US" sz="1500" b="1" i="0" strike="noStrike" cap="none" normalizeH="0" baseline="0" dirty="0">
                <a:ln>
                  <a:noFill/>
                </a:ln>
                <a:solidFill>
                  <a:srgbClr val="000000"/>
                </a:solidFill>
                <a:effectLst/>
                <a:latin typeface="Century Gothic" panose="020B0502020202020204" pitchFamily="34" charset="0"/>
                <a:ea typeface="Avenir" charset="0"/>
                <a:cs typeface="Avenir" charset="0"/>
              </a:rPr>
              <a:t>Peningkatan Keperluan Kemahiran Tinggi</a:t>
            </a:r>
            <a:endParaRPr kumimoji="0" lang="ms-MY" altLang="en-US" sz="1500" b="1" i="0" strike="noStrike" cap="none" normalizeH="0" baseline="0" dirty="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altLang="en-US" sz="1200" b="0" i="0" u="none" strike="noStrike" cap="none" normalizeH="0" baseline="0" dirty="0">
                <a:ln>
                  <a:noFill/>
                </a:ln>
                <a:solidFill>
                  <a:srgbClr val="000000"/>
                </a:solidFill>
                <a:effectLst/>
                <a:latin typeface="Century Gothic" panose="020B0502020202020204" pitchFamily="34" charset="0"/>
                <a:ea typeface="Avenir" charset="0"/>
                <a:cs typeface="Avenir" charset="0"/>
              </a:rPr>
              <a:t>Terdapat peralihan ke arah ekonomi berasaskan pengetahuan dan teknologi tinggi yang memerlukan tenaga kerja berkemahiran tinggi.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altLang="en-US" sz="1200" b="1" i="0" u="none" strike="noStrike" cap="none" normalizeH="0" baseline="0" dirty="0">
                <a:ln>
                  <a:noFill/>
                </a:ln>
                <a:solidFill>
                  <a:srgbClr val="000000"/>
                </a:solidFill>
                <a:effectLst/>
                <a:latin typeface="Century Gothic" panose="020B0502020202020204" pitchFamily="34" charset="0"/>
                <a:ea typeface="Avenir" charset="0"/>
                <a:cs typeface="Avenir" charset="0"/>
              </a:rPr>
              <a:t>Ketidakseimbangan antara permintaan kemahiran tinggi dan penyediaan tenaga kerja tempatan menghalang peralihan yang cepat. Sementara itu, sektor tradisional masih terus memerlukan pekerja berkemahiran rendah, memperlambat titik perubahan.</a:t>
            </a: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ms-MY" altLang="en-US" sz="1100" b="0" i="0" u="none" strike="noStrike" cap="none" normalizeH="0" baseline="0" dirty="0">
              <a:ln>
                <a:noFill/>
              </a:ln>
              <a:solidFill>
                <a:schemeClr val="tx1"/>
              </a:solidFill>
              <a:effectLst/>
              <a:latin typeface="Arial" panose="020B0604020202020204" pitchFamily="34" charset="0"/>
            </a:endParaRPr>
          </a:p>
        </p:txBody>
      </p:sp>
      <p:sp>
        <p:nvSpPr>
          <p:cNvPr id="6" name="Double Bracket 21">
            <a:extLst>
              <a:ext uri="{FF2B5EF4-FFF2-40B4-BE49-F238E27FC236}">
                <a16:creationId xmlns:a16="http://schemas.microsoft.com/office/drawing/2014/main" id="{323B711F-20B1-EFE3-1C25-347E1C907AE7}"/>
              </a:ext>
            </a:extLst>
          </p:cNvPr>
          <p:cNvSpPr>
            <a:spLocks noChangeArrowheads="1"/>
          </p:cNvSpPr>
          <p:nvPr/>
        </p:nvSpPr>
        <p:spPr bwMode="auto">
          <a:xfrm>
            <a:off x="240632" y="903907"/>
            <a:ext cx="6376735" cy="1684263"/>
          </a:xfrm>
          <a:prstGeom prst="bracketPair">
            <a:avLst>
              <a:gd name="adj" fmla="val 16667"/>
            </a:avLst>
          </a:prstGeom>
          <a:gradFill flip="none" rotWithShape="1">
            <a:gsLst>
              <a:gs pos="0">
                <a:srgbClr val="138497">
                  <a:tint val="66000"/>
                  <a:satMod val="160000"/>
                </a:srgbClr>
              </a:gs>
              <a:gs pos="50000">
                <a:srgbClr val="138497">
                  <a:tint val="44500"/>
                  <a:satMod val="160000"/>
                </a:srgbClr>
              </a:gs>
              <a:gs pos="100000">
                <a:srgbClr val="138497">
                  <a:tint val="23500"/>
                  <a:satMod val="160000"/>
                </a:srgbClr>
              </a:gs>
            </a:gsLst>
            <a:lin ang="5400000" scaled="1"/>
            <a:tileRect/>
          </a:gradFill>
          <a:ln w="76200">
            <a:solidFill>
              <a:srgbClr val="009999"/>
            </a:solidFill>
            <a:round/>
            <a:headEnd/>
            <a:tailEnd/>
          </a:ln>
          <a:effectLst>
            <a:outerShdw dist="20000" dir="5400000" rotWithShape="0">
              <a:srgbClr val="000000">
                <a:alpha val="37999"/>
              </a:srgbClr>
            </a:outerShdw>
          </a:effectLst>
        </p:spPr>
        <p:style>
          <a:lnRef idx="0">
            <a:scrgbClr r="0" g="0" b="0"/>
          </a:lnRef>
          <a:fillRef idx="1003">
            <a:schemeClr val="lt1"/>
          </a:fillRef>
          <a:effectRef idx="0">
            <a:scrgbClr r="0" g="0" b="0"/>
          </a:effectRef>
          <a:fontRef idx="major"/>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tabLst/>
            </a:pPr>
            <a:r>
              <a:rPr kumimoji="0" lang="ms-MY" altLang="en-US" sz="1500" b="1" i="0" strike="noStrike" cap="none" normalizeH="0" baseline="0" dirty="0">
                <a:ln>
                  <a:noFill/>
                </a:ln>
                <a:solidFill>
                  <a:srgbClr val="000000"/>
                </a:solidFill>
                <a:effectLst/>
                <a:latin typeface="Century Gothic" panose="020B0502020202020204" pitchFamily="34" charset="0"/>
                <a:ea typeface="Avenir" charset="0"/>
                <a:cs typeface="Avenir" charset="0"/>
              </a:rPr>
              <a:t>Cabaran Ekonomi dan Sosial</a:t>
            </a:r>
            <a:endParaRPr kumimoji="0" lang="ms-MY" altLang="en-US" sz="1500" b="0" i="0" strike="noStrike" cap="none" normalizeH="0" baseline="0" dirty="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altLang="en-US" sz="1200" b="0" i="0" u="none" strike="noStrike" cap="none" normalizeH="0" baseline="0" dirty="0">
                <a:ln>
                  <a:noFill/>
                </a:ln>
                <a:solidFill>
                  <a:srgbClr val="000000"/>
                </a:solidFill>
                <a:effectLst/>
                <a:latin typeface="Century Gothic" panose="020B0502020202020204" pitchFamily="34" charset="0"/>
                <a:ea typeface="Avenir" charset="0"/>
                <a:cs typeface="Avenir" charset="0"/>
              </a:rPr>
              <a:t>Cabaran seperti kos automasi yang tinggi, kekangan teknologi, dan kesukaran melatih semula pekerja tempatan juga membantutkan perubahan drastik dalam struktur penggajian.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altLang="en-US" sz="1200" b="0" i="0" u="none" strike="noStrike" cap="none" normalizeH="0" baseline="0" dirty="0">
                <a:ln>
                  <a:noFill/>
                </a:ln>
                <a:solidFill>
                  <a:srgbClr val="000000"/>
                </a:solidFill>
                <a:effectLst/>
                <a:latin typeface="Century Gothic" panose="020B0502020202020204" pitchFamily="34" charset="0"/>
                <a:ea typeface="Avenir" charset="0"/>
                <a:cs typeface="Avenir" charset="0"/>
              </a:rPr>
              <a:t> </a:t>
            </a: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altLang="en-US" sz="1200" b="1" i="0" u="none" strike="noStrike" cap="none" normalizeH="0" baseline="0" dirty="0">
                <a:ln>
                  <a:noFill/>
                </a:ln>
                <a:solidFill>
                  <a:srgbClr val="000000"/>
                </a:solidFill>
                <a:effectLst/>
                <a:latin typeface="Century Gothic" panose="020B0502020202020204" pitchFamily="34" charset="0"/>
                <a:ea typeface="Avenir" charset="0"/>
                <a:cs typeface="Avenir" charset="0"/>
              </a:rPr>
              <a:t>Pengurusan pekerja asing sering dipengaruhi oleh faktor Politik dan Sosial, termasuk sentimen masyarakat terhadap pekerja asing, yang melambatkan sebarang transformasi besar.</a:t>
            </a:r>
            <a:endParaRPr kumimoji="0" lang="ms-MY" altLang="en-US" sz="1200" b="0" i="0" u="none" strike="noStrike" cap="none" normalizeH="0" baseline="0" dirty="0">
              <a:ln>
                <a:noFill/>
              </a:ln>
              <a:solidFill>
                <a:schemeClr val="tx1"/>
              </a:solidFill>
              <a:effectLst/>
              <a:latin typeface="Century Gothic" panose="020B0502020202020204" pitchFamily="34" charset="0"/>
            </a:endParaRPr>
          </a:p>
        </p:txBody>
      </p:sp>
      <p:sp>
        <p:nvSpPr>
          <p:cNvPr id="7" name="Rectangle 5">
            <a:extLst>
              <a:ext uri="{FF2B5EF4-FFF2-40B4-BE49-F238E27FC236}">
                <a16:creationId xmlns:a16="http://schemas.microsoft.com/office/drawing/2014/main" id="{592B8673-949A-B2A2-CB47-D5AD93F585A0}"/>
              </a:ext>
            </a:extLst>
          </p:cNvPr>
          <p:cNvSpPr>
            <a:spLocks noChangeArrowheads="1"/>
          </p:cNvSpPr>
          <p:nvPr/>
        </p:nvSpPr>
        <p:spPr bwMode="auto">
          <a:xfrm>
            <a:off x="591546" y="102593"/>
            <a:ext cx="57390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ms-MY" altLang="en-US" sz="1600" b="1" i="0" u="none" strike="noStrike" cap="none" normalizeH="0" baseline="0" dirty="0">
                <a:ln>
                  <a:noFill/>
                </a:ln>
                <a:solidFill>
                  <a:srgbClr val="000000"/>
                </a:solidFill>
                <a:effectLst>
                  <a:outerShdw blurRad="38100" dist="38100" dir="2700000" algn="tl">
                    <a:srgbClr val="000000">
                      <a:alpha val="43137"/>
                    </a:srgbClr>
                  </a:outerShdw>
                </a:effectLst>
                <a:latin typeface="Century Gothic" panose="020B0502020202020204" pitchFamily="34" charset="0"/>
                <a:ea typeface="Avenir" charset="0"/>
              </a:rPr>
              <a:t>Faktor Penentuan Pencapaian </a:t>
            </a:r>
            <a:r>
              <a:rPr kumimoji="0" lang="ms-MY" altLang="en-US" sz="1600" b="1" i="1" u="none" strike="noStrike" cap="none" normalizeH="0" baseline="0" dirty="0">
                <a:ln>
                  <a:noFill/>
                </a:ln>
                <a:solidFill>
                  <a:srgbClr val="000000"/>
                </a:solidFill>
                <a:effectLst>
                  <a:outerShdw blurRad="38100" dist="38100" dir="2700000" algn="tl">
                    <a:srgbClr val="000000">
                      <a:alpha val="43137"/>
                    </a:srgbClr>
                  </a:outerShdw>
                </a:effectLst>
                <a:latin typeface="Century Gothic" panose="020B0502020202020204" pitchFamily="34" charset="0"/>
                <a:ea typeface="Avenir" charset="0"/>
              </a:rPr>
              <a:t>Inflection Point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ms-MY" altLang="en-US" sz="1600" b="1" i="0" u="none" strike="noStrike" cap="none" normalizeH="0" baseline="0" dirty="0">
                <a:ln>
                  <a:noFill/>
                </a:ln>
                <a:solidFill>
                  <a:srgbClr val="000000"/>
                </a:solidFill>
                <a:effectLst>
                  <a:outerShdw blurRad="38100" dist="38100" dir="2700000" algn="tl">
                    <a:srgbClr val="000000">
                      <a:alpha val="43137"/>
                    </a:srgbClr>
                  </a:outerShdw>
                </a:effectLst>
                <a:latin typeface="Century Gothic" panose="020B0502020202020204" pitchFamily="34" charset="0"/>
                <a:ea typeface="Avenir" charset="0"/>
              </a:rPr>
              <a:t>Dalam Penggajian Pekerja Asing Berkemahiran Rendah</a:t>
            </a:r>
            <a:endParaRPr kumimoji="0" lang="ms-MY" altLang="en-US" sz="1600" b="0" i="0" u="none" strike="noStrike" cap="none" normalizeH="0" baseline="0" dirty="0">
              <a:ln>
                <a:noFill/>
              </a:ln>
              <a:solidFill>
                <a:schemeClr val="tx1"/>
              </a:solidFill>
              <a:effectLst>
                <a:outerShdw blurRad="38100" dist="38100" dir="2700000" algn="tl">
                  <a:srgbClr val="000000">
                    <a:alpha val="43137"/>
                  </a:srgbClr>
                </a:outerShdw>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ms-MY" altLang="en-US" sz="1600" b="0" i="0" u="none" strike="noStrike" cap="none" normalizeH="0" baseline="0" dirty="0">
              <a:ln>
                <a:noFill/>
              </a:ln>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
        <p:nvSpPr>
          <p:cNvPr id="8" name="Rectangle 7">
            <a:extLst>
              <a:ext uri="{FF2B5EF4-FFF2-40B4-BE49-F238E27FC236}">
                <a16:creationId xmlns:a16="http://schemas.microsoft.com/office/drawing/2014/main" id="{E3F54215-E847-8F2E-927F-F862846DE3FD}"/>
              </a:ext>
            </a:extLst>
          </p:cNvPr>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87500" algn="l"/>
              </a:tabLst>
              <a:defRPr>
                <a:solidFill>
                  <a:schemeClr val="tx1"/>
                </a:solidFill>
                <a:latin typeface="Arial" panose="020B0604020202020204" pitchFamily="34" charset="0"/>
              </a:defRPr>
            </a:lvl1pPr>
            <a:lvl2pPr eaLnBrk="0" fontAlgn="base" hangingPunct="0">
              <a:spcBef>
                <a:spcPct val="0"/>
              </a:spcBef>
              <a:spcAft>
                <a:spcPct val="0"/>
              </a:spcAft>
              <a:tabLst>
                <a:tab pos="1587500" algn="l"/>
              </a:tabLst>
              <a:defRPr>
                <a:solidFill>
                  <a:schemeClr val="tx1"/>
                </a:solidFill>
                <a:latin typeface="Arial" panose="020B0604020202020204" pitchFamily="34" charset="0"/>
              </a:defRPr>
            </a:lvl2pPr>
            <a:lvl3pPr eaLnBrk="0" fontAlgn="base" hangingPunct="0">
              <a:spcBef>
                <a:spcPct val="0"/>
              </a:spcBef>
              <a:spcAft>
                <a:spcPct val="0"/>
              </a:spcAft>
              <a:tabLst>
                <a:tab pos="1587500" algn="l"/>
              </a:tabLst>
              <a:defRPr>
                <a:solidFill>
                  <a:schemeClr val="tx1"/>
                </a:solidFill>
                <a:latin typeface="Arial" panose="020B0604020202020204" pitchFamily="34" charset="0"/>
              </a:defRPr>
            </a:lvl3pPr>
            <a:lvl4pPr eaLnBrk="0" fontAlgn="base" hangingPunct="0">
              <a:spcBef>
                <a:spcPct val="0"/>
              </a:spcBef>
              <a:spcAft>
                <a:spcPct val="0"/>
              </a:spcAft>
              <a:tabLst>
                <a:tab pos="1587500" algn="l"/>
              </a:tabLst>
              <a:defRPr>
                <a:solidFill>
                  <a:schemeClr val="tx1"/>
                </a:solidFill>
                <a:latin typeface="Arial" panose="020B0604020202020204" pitchFamily="34" charset="0"/>
              </a:defRPr>
            </a:lvl4pPr>
            <a:lvl5pPr eaLnBrk="0" fontAlgn="base" hangingPunct="0">
              <a:spcBef>
                <a:spcPct val="0"/>
              </a:spcBef>
              <a:spcAft>
                <a:spcPct val="0"/>
              </a:spcAft>
              <a:tabLst>
                <a:tab pos="1587500" algn="l"/>
              </a:tabLst>
              <a:defRPr>
                <a:solidFill>
                  <a:schemeClr val="tx1"/>
                </a:solidFill>
                <a:latin typeface="Arial" panose="020B0604020202020204" pitchFamily="34" charset="0"/>
              </a:defRPr>
            </a:lvl5pPr>
            <a:lvl6pPr eaLnBrk="0" fontAlgn="base" hangingPunct="0">
              <a:spcBef>
                <a:spcPct val="0"/>
              </a:spcBef>
              <a:spcAft>
                <a:spcPct val="0"/>
              </a:spcAft>
              <a:tabLst>
                <a:tab pos="1587500" algn="l"/>
              </a:tabLst>
              <a:defRPr>
                <a:solidFill>
                  <a:schemeClr val="tx1"/>
                </a:solidFill>
                <a:latin typeface="Arial" panose="020B0604020202020204" pitchFamily="34" charset="0"/>
              </a:defRPr>
            </a:lvl6pPr>
            <a:lvl7pPr eaLnBrk="0" fontAlgn="base" hangingPunct="0">
              <a:spcBef>
                <a:spcPct val="0"/>
              </a:spcBef>
              <a:spcAft>
                <a:spcPct val="0"/>
              </a:spcAft>
              <a:tabLst>
                <a:tab pos="1587500" algn="l"/>
              </a:tabLst>
              <a:defRPr>
                <a:solidFill>
                  <a:schemeClr val="tx1"/>
                </a:solidFill>
                <a:latin typeface="Arial" panose="020B0604020202020204" pitchFamily="34" charset="0"/>
              </a:defRPr>
            </a:lvl7pPr>
            <a:lvl8pPr eaLnBrk="0" fontAlgn="base" hangingPunct="0">
              <a:spcBef>
                <a:spcPct val="0"/>
              </a:spcBef>
              <a:spcAft>
                <a:spcPct val="0"/>
              </a:spcAft>
              <a:tabLst>
                <a:tab pos="1587500" algn="l"/>
              </a:tabLst>
              <a:defRPr>
                <a:solidFill>
                  <a:schemeClr val="tx1"/>
                </a:solidFill>
                <a:latin typeface="Arial" panose="020B0604020202020204" pitchFamily="34" charset="0"/>
              </a:defRPr>
            </a:lvl8pPr>
            <a:lvl9pPr eaLnBrk="0" fontAlgn="base" hangingPunct="0">
              <a:spcBef>
                <a:spcPct val="0"/>
              </a:spcBef>
              <a:spcAft>
                <a:spcPct val="0"/>
              </a:spcAft>
              <a:tabLst>
                <a:tab pos="1587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87500" algn="l"/>
              </a:tabLst>
            </a:pP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587500" algn="l"/>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87500" algn="l"/>
              </a:tabLst>
            </a:pPr>
            <a:r>
              <a:rPr kumimoji="0" lang="en-US" altLang="en-US" sz="1200" b="0" i="0" u="none" strike="noStrike" cap="none" normalizeH="0" baseline="0" dirty="0">
                <a:ln>
                  <a:noFill/>
                </a:ln>
                <a:solidFill>
                  <a:srgbClr val="000000"/>
                </a:solidFill>
                <a:effectLst/>
                <a:latin typeface="Arial" panose="020B0604020202020204" pitchFamily="34" charset="0"/>
                <a:ea typeface="Avenir" charset="0"/>
              </a:rPr>
              <a:t>	</a:t>
            </a:r>
            <a:endParaRPr kumimoji="0" lang="en-US"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875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10">
            <a:extLst>
              <a:ext uri="{FF2B5EF4-FFF2-40B4-BE49-F238E27FC236}">
                <a16:creationId xmlns:a16="http://schemas.microsoft.com/office/drawing/2014/main" id="{09D6D050-CDD7-0B93-1A57-71075CBB0CEE}"/>
              </a:ext>
            </a:extLst>
          </p:cNvPr>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2">
            <a:extLst>
              <a:ext uri="{FF2B5EF4-FFF2-40B4-BE49-F238E27FC236}">
                <a16:creationId xmlns:a16="http://schemas.microsoft.com/office/drawing/2014/main" id="{60825D23-252D-1A14-4ACC-32C5B2CA7D55}"/>
              </a:ext>
            </a:extLst>
          </p:cNvPr>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ea typeface="Avenir"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Avenir" charset="0"/>
              </a:rPr>
              <a:t> </a:t>
            </a:r>
            <a:endParaRPr kumimoji="0" lang="en-US" altLang="en-US" sz="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551B2E32-BAE3-4994-9A0F-ADD0D3C2DE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pic>
        <p:nvPicPr>
          <p:cNvPr id="11" name="Picture 10"/>
          <p:cNvPicPr>
            <a:picLocks noChangeAspect="1"/>
          </p:cNvPicPr>
          <p:nvPr/>
        </p:nvPicPr>
        <p:blipFill>
          <a:blip r:embed="rId3"/>
          <a:stretch>
            <a:fillRect/>
          </a:stretch>
        </p:blipFill>
        <p:spPr>
          <a:xfrm>
            <a:off x="17287" y="9050521"/>
            <a:ext cx="6854362" cy="871516"/>
          </a:xfrm>
          <a:prstGeom prst="rect">
            <a:avLst/>
          </a:prstGeom>
        </p:spPr>
      </p:pic>
      <p:pic>
        <p:nvPicPr>
          <p:cNvPr id="12" name="Picture 11"/>
          <p:cNvPicPr>
            <a:picLocks noChangeAspect="1"/>
          </p:cNvPicPr>
          <p:nvPr/>
        </p:nvPicPr>
        <p:blipFill>
          <a:blip r:embed="rId4"/>
          <a:stretch>
            <a:fillRect/>
          </a:stretch>
        </p:blipFill>
        <p:spPr>
          <a:xfrm>
            <a:off x="-3" y="9065455"/>
            <a:ext cx="6871652" cy="819150"/>
          </a:xfrm>
          <a:prstGeom prst="rect">
            <a:avLst/>
          </a:prstGeom>
        </p:spPr>
      </p:pic>
      <p:sp>
        <p:nvSpPr>
          <p:cNvPr id="13" name="TextBox 12">
            <a:extLst>
              <a:ext uri="{FF2B5EF4-FFF2-40B4-BE49-F238E27FC236}">
                <a16:creationId xmlns:a16="http://schemas.microsoft.com/office/drawing/2014/main" id="{EA2534D6-CD4D-434B-A34C-8FAFB3BB43CD}"/>
              </a:ext>
            </a:extLst>
          </p:cNvPr>
          <p:cNvSpPr txBox="1"/>
          <p:nvPr/>
        </p:nvSpPr>
        <p:spPr>
          <a:xfrm>
            <a:off x="6476553" y="8959482"/>
            <a:ext cx="255198" cy="2462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000" dirty="0">
                <a:latin typeface="Arial" panose="020B0604020202020204" pitchFamily="34" charset="0"/>
                <a:cs typeface="Arial" panose="020B0604020202020204" pitchFamily="34" charset="0"/>
              </a:rPr>
              <a:t>2</a:t>
            </a:r>
            <a:endParaRPr lang="en-MY"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05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F54215-E847-8F2E-927F-F862846DE3FD}"/>
              </a:ext>
            </a:extLst>
          </p:cNvPr>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87500" algn="l"/>
              </a:tabLst>
              <a:defRPr>
                <a:solidFill>
                  <a:schemeClr val="tx1"/>
                </a:solidFill>
                <a:latin typeface="Arial" panose="020B0604020202020204" pitchFamily="34" charset="0"/>
              </a:defRPr>
            </a:lvl1pPr>
            <a:lvl2pPr eaLnBrk="0" fontAlgn="base" hangingPunct="0">
              <a:spcBef>
                <a:spcPct val="0"/>
              </a:spcBef>
              <a:spcAft>
                <a:spcPct val="0"/>
              </a:spcAft>
              <a:tabLst>
                <a:tab pos="1587500" algn="l"/>
              </a:tabLst>
              <a:defRPr>
                <a:solidFill>
                  <a:schemeClr val="tx1"/>
                </a:solidFill>
                <a:latin typeface="Arial" panose="020B0604020202020204" pitchFamily="34" charset="0"/>
              </a:defRPr>
            </a:lvl2pPr>
            <a:lvl3pPr eaLnBrk="0" fontAlgn="base" hangingPunct="0">
              <a:spcBef>
                <a:spcPct val="0"/>
              </a:spcBef>
              <a:spcAft>
                <a:spcPct val="0"/>
              </a:spcAft>
              <a:tabLst>
                <a:tab pos="1587500" algn="l"/>
              </a:tabLst>
              <a:defRPr>
                <a:solidFill>
                  <a:schemeClr val="tx1"/>
                </a:solidFill>
                <a:latin typeface="Arial" panose="020B0604020202020204" pitchFamily="34" charset="0"/>
              </a:defRPr>
            </a:lvl3pPr>
            <a:lvl4pPr eaLnBrk="0" fontAlgn="base" hangingPunct="0">
              <a:spcBef>
                <a:spcPct val="0"/>
              </a:spcBef>
              <a:spcAft>
                <a:spcPct val="0"/>
              </a:spcAft>
              <a:tabLst>
                <a:tab pos="1587500" algn="l"/>
              </a:tabLst>
              <a:defRPr>
                <a:solidFill>
                  <a:schemeClr val="tx1"/>
                </a:solidFill>
                <a:latin typeface="Arial" panose="020B0604020202020204" pitchFamily="34" charset="0"/>
              </a:defRPr>
            </a:lvl4pPr>
            <a:lvl5pPr eaLnBrk="0" fontAlgn="base" hangingPunct="0">
              <a:spcBef>
                <a:spcPct val="0"/>
              </a:spcBef>
              <a:spcAft>
                <a:spcPct val="0"/>
              </a:spcAft>
              <a:tabLst>
                <a:tab pos="1587500" algn="l"/>
              </a:tabLst>
              <a:defRPr>
                <a:solidFill>
                  <a:schemeClr val="tx1"/>
                </a:solidFill>
                <a:latin typeface="Arial" panose="020B0604020202020204" pitchFamily="34" charset="0"/>
              </a:defRPr>
            </a:lvl5pPr>
            <a:lvl6pPr eaLnBrk="0" fontAlgn="base" hangingPunct="0">
              <a:spcBef>
                <a:spcPct val="0"/>
              </a:spcBef>
              <a:spcAft>
                <a:spcPct val="0"/>
              </a:spcAft>
              <a:tabLst>
                <a:tab pos="1587500" algn="l"/>
              </a:tabLst>
              <a:defRPr>
                <a:solidFill>
                  <a:schemeClr val="tx1"/>
                </a:solidFill>
                <a:latin typeface="Arial" panose="020B0604020202020204" pitchFamily="34" charset="0"/>
              </a:defRPr>
            </a:lvl6pPr>
            <a:lvl7pPr eaLnBrk="0" fontAlgn="base" hangingPunct="0">
              <a:spcBef>
                <a:spcPct val="0"/>
              </a:spcBef>
              <a:spcAft>
                <a:spcPct val="0"/>
              </a:spcAft>
              <a:tabLst>
                <a:tab pos="1587500" algn="l"/>
              </a:tabLst>
              <a:defRPr>
                <a:solidFill>
                  <a:schemeClr val="tx1"/>
                </a:solidFill>
                <a:latin typeface="Arial" panose="020B0604020202020204" pitchFamily="34" charset="0"/>
              </a:defRPr>
            </a:lvl7pPr>
            <a:lvl8pPr eaLnBrk="0" fontAlgn="base" hangingPunct="0">
              <a:spcBef>
                <a:spcPct val="0"/>
              </a:spcBef>
              <a:spcAft>
                <a:spcPct val="0"/>
              </a:spcAft>
              <a:tabLst>
                <a:tab pos="1587500" algn="l"/>
              </a:tabLst>
              <a:defRPr>
                <a:solidFill>
                  <a:schemeClr val="tx1"/>
                </a:solidFill>
                <a:latin typeface="Arial" panose="020B0604020202020204" pitchFamily="34" charset="0"/>
              </a:defRPr>
            </a:lvl8pPr>
            <a:lvl9pPr eaLnBrk="0" fontAlgn="base" hangingPunct="0">
              <a:spcBef>
                <a:spcPct val="0"/>
              </a:spcBef>
              <a:spcAft>
                <a:spcPct val="0"/>
              </a:spcAft>
              <a:tabLst>
                <a:tab pos="1587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87500" algn="l"/>
              </a:tabLst>
            </a:pP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587500" algn="l"/>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87500" algn="l"/>
              </a:tabLst>
            </a:pPr>
            <a:r>
              <a:rPr kumimoji="0" lang="en-US" altLang="en-US" sz="1200" b="0" i="0" u="none" strike="noStrike" cap="none" normalizeH="0" baseline="0" dirty="0">
                <a:ln>
                  <a:noFill/>
                </a:ln>
                <a:solidFill>
                  <a:srgbClr val="000000"/>
                </a:solidFill>
                <a:effectLst/>
                <a:latin typeface="Arial" panose="020B0604020202020204" pitchFamily="34" charset="0"/>
                <a:ea typeface="Avenir" charset="0"/>
              </a:rPr>
              <a:t>	</a:t>
            </a:r>
            <a:endParaRPr kumimoji="0" lang="en-US"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875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10">
            <a:extLst>
              <a:ext uri="{FF2B5EF4-FFF2-40B4-BE49-F238E27FC236}">
                <a16:creationId xmlns:a16="http://schemas.microsoft.com/office/drawing/2014/main" id="{09D6D050-CDD7-0B93-1A57-71075CBB0CEE}"/>
              </a:ext>
            </a:extLst>
          </p:cNvPr>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2">
            <a:extLst>
              <a:ext uri="{FF2B5EF4-FFF2-40B4-BE49-F238E27FC236}">
                <a16:creationId xmlns:a16="http://schemas.microsoft.com/office/drawing/2014/main" id="{60825D23-252D-1A14-4ACC-32C5B2CA7D55}"/>
              </a:ext>
            </a:extLst>
          </p:cNvPr>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ea typeface="Avenir"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Avenir" charset="0"/>
              </a:rPr>
              <a:t> </a:t>
            </a:r>
            <a:endParaRPr kumimoji="0" lang="en-US" altLang="en-US" sz="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551B2E32-BAE3-4994-9A0F-ADD0D3C2DE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989" y="7237275"/>
            <a:ext cx="6858000" cy="9906000"/>
          </a:xfrm>
          <a:prstGeom prst="rect">
            <a:avLst/>
          </a:prstGeom>
        </p:spPr>
      </p:pic>
      <p:sp>
        <p:nvSpPr>
          <p:cNvPr id="11" name="TextBox 10">
            <a:extLst>
              <a:ext uri="{FF2B5EF4-FFF2-40B4-BE49-F238E27FC236}">
                <a16:creationId xmlns:a16="http://schemas.microsoft.com/office/drawing/2014/main" id="{DF4E5272-11A8-6C4D-EC12-625D0E827227}"/>
              </a:ext>
            </a:extLst>
          </p:cNvPr>
          <p:cNvSpPr txBox="1"/>
          <p:nvPr/>
        </p:nvSpPr>
        <p:spPr>
          <a:xfrm>
            <a:off x="132348" y="234836"/>
            <a:ext cx="3031958" cy="4441665"/>
          </a:xfrm>
          <a:prstGeom prst="rect">
            <a:avLst/>
          </a:prstGeom>
          <a:noFill/>
        </p:spPr>
        <p:txBody>
          <a:bodyPr wrap="square">
            <a:spAutoFit/>
          </a:bodyPr>
          <a:lstStyle/>
          <a:p>
            <a:pPr marL="0" marR="0" algn="just">
              <a:lnSpc>
                <a:spcPct val="150000"/>
              </a:lnSpc>
            </a:pPr>
            <a:r>
              <a:rPr lang="ms-MY" sz="1200" b="1" dirty="0">
                <a:effectLst/>
                <a:latin typeface="Arial" panose="020B0604020202020204" pitchFamily="34" charset="0"/>
                <a:ea typeface="Arial" panose="020B0604020202020204" pitchFamily="34" charset="0"/>
                <a:cs typeface="Arial" panose="020B0604020202020204" pitchFamily="34" charset="0"/>
              </a:rPr>
              <a:t>Malaysia berpotensi mencapai </a:t>
            </a:r>
            <a:r>
              <a:rPr lang="ms-MY" sz="1200" b="1" i="1" dirty="0">
                <a:effectLst/>
                <a:latin typeface="Arial" panose="020B0604020202020204" pitchFamily="34" charset="0"/>
                <a:ea typeface="Arial" panose="020B0604020202020204" pitchFamily="34" charset="0"/>
                <a:cs typeface="Arial" panose="020B0604020202020204" pitchFamily="34" charset="0"/>
              </a:rPr>
              <a:t>inflection point</a:t>
            </a:r>
            <a:r>
              <a:rPr lang="ms-MY" sz="1200" i="1" dirty="0">
                <a:effectLst/>
                <a:latin typeface="Arial" panose="020B0604020202020204" pitchFamily="34" charset="0"/>
                <a:ea typeface="Arial" panose="020B0604020202020204" pitchFamily="34" charset="0"/>
                <a:cs typeface="Arial" panose="020B0604020202020204" pitchFamily="34" charset="0"/>
              </a:rPr>
              <a:t> </a:t>
            </a:r>
            <a:r>
              <a:rPr lang="ms-MY" sz="1200" dirty="0">
                <a:effectLst/>
                <a:latin typeface="Arial" panose="020B0604020202020204" pitchFamily="34" charset="0"/>
                <a:ea typeface="Arial" panose="020B0604020202020204" pitchFamily="34" charset="0"/>
                <a:cs typeface="Arial" panose="020B0604020202020204" pitchFamily="34" charset="0"/>
              </a:rPr>
              <a:t>dalam penggajian pekerja asing berkemahiran rendah melalui pelaksanaan pendekatan holistik yang merangkumi transformasi teknologi, pengukuhan tenaga kerja tempatan, dan reformasi menyeluruh dasar tenaga kerja asing. Kejayaan pendekatan ini bergantung kepada kerjasama strategik antara pihak kerajaan, sektor industri, dan masyarakat untuk memastikan keseimbangan antara keperluan pertumbuhan ekonomi dan kelestarian sosial. </a:t>
            </a:r>
          </a:p>
          <a:p>
            <a:pPr marL="0" marR="0" algn="just">
              <a:lnSpc>
                <a:spcPct val="150000"/>
              </a:lnSpc>
            </a:pPr>
            <a:r>
              <a:rPr lang="ms-MY" sz="1200" dirty="0">
                <a:effectLst/>
                <a:latin typeface="Arial" panose="020B0604020202020204" pitchFamily="34" charset="0"/>
                <a:ea typeface="Arial" panose="020B0604020202020204" pitchFamily="34" charset="0"/>
                <a:cs typeface="Arial" panose="020B0604020202020204" pitchFamily="34" charset="0"/>
              </a:rPr>
              <a:t> </a:t>
            </a:r>
          </a:p>
          <a:p>
            <a:pPr marL="0" marR="0">
              <a:lnSpc>
                <a:spcPct val="115000"/>
              </a:lnSpc>
            </a:pPr>
            <a:r>
              <a:rPr lang="ms-MY" sz="1200" dirty="0">
                <a:effectLst/>
                <a:latin typeface="Arial" panose="020B0604020202020204" pitchFamily="34" charset="0"/>
                <a:ea typeface="Arial" panose="020B0604020202020204" pitchFamily="34" charset="0"/>
                <a:cs typeface="Arial" panose="020B0604020202020204" pitchFamily="34" charset="0"/>
              </a:rPr>
              <a:t> </a:t>
            </a:r>
          </a:p>
        </p:txBody>
      </p:sp>
      <p:pic>
        <p:nvPicPr>
          <p:cNvPr id="1030" name="Picture 6" descr="Automation Vector Art &amp; Graphics | freevector.com"/>
          <p:cNvPicPr>
            <a:picLocks noChangeAspect="1" noChangeArrowheads="1"/>
          </p:cNvPicPr>
          <p:nvPr/>
        </p:nvPicPr>
        <p:blipFill rotWithShape="1">
          <a:blip r:embed="rId3">
            <a:duotone>
              <a:prstClr val="black"/>
              <a:srgbClr val="00808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b="7645"/>
          <a:stretch/>
        </p:blipFill>
        <p:spPr bwMode="auto">
          <a:xfrm>
            <a:off x="2977917" y="6282272"/>
            <a:ext cx="3498636" cy="1958275"/>
          </a:xfrm>
          <a:prstGeom prst="roundRect">
            <a:avLst>
              <a:gd name="adj" fmla="val 16667"/>
            </a:avLst>
          </a:prstGeom>
          <a:solidFill>
            <a:srgbClr val="138497"/>
          </a:solidFill>
          <a:ln>
            <a:noFill/>
          </a:ln>
          <a:effectLst>
            <a:outerShdw blurRad="76200" dist="50800" dir="3600000" sy="-23000" kx="-800400" algn="bl" rotWithShape="0">
              <a:prstClr val="black">
                <a:alpha val="20000"/>
              </a:prstClr>
            </a:outerShdw>
            <a:reflection blurRad="6350" stA="52000" endA="300" endPos="35000" dir="5400000" sy="-100000" algn="bl" rotWithShape="0"/>
            <a:softEdge rad="749300"/>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Rectangle 13"/>
          <p:cNvSpPr/>
          <p:nvPr/>
        </p:nvSpPr>
        <p:spPr>
          <a:xfrm>
            <a:off x="3296654" y="234836"/>
            <a:ext cx="3255877" cy="5321137"/>
          </a:xfrm>
          <a:prstGeom prst="rect">
            <a:avLst/>
          </a:prstGeom>
        </p:spPr>
        <p:txBody>
          <a:bodyPr wrap="square">
            <a:spAutoFit/>
          </a:bodyPr>
          <a:lstStyle/>
          <a:p>
            <a:pPr algn="just">
              <a:lnSpc>
                <a:spcPct val="150000"/>
              </a:lnSpc>
            </a:pPr>
            <a:r>
              <a:rPr lang="ms-MY" sz="1200" dirty="0">
                <a:latin typeface="Arial" panose="020B0604020202020204" pitchFamily="34" charset="0"/>
                <a:ea typeface="Arial" panose="020B0604020202020204" pitchFamily="34" charset="0"/>
                <a:cs typeface="Arial" panose="020B0604020202020204" pitchFamily="34" charset="0"/>
              </a:rPr>
              <a:t>Walau bagaimanapun, analisis semasa menunjukkan bahawa Malaysia masih berada pada peringkat awal proses transformasi ini. Kebergantungan kepada pekerja asing, khususnya dalam sektor tradisional, serta cabaran seperti kos automasi, ketidakseimbangan kemahiran, dan kekangan teknologi, memperlahankan peralihan tersebut. Oleh itu, usaha bersepadu yang melibatkan pemodenan sektor tradisional, penggalakan automasi, dan pembangunan kemahiran tempatan perlu diperkukuhkan. Dengan pelaburan jangka panjang dan pendekatan sistematik, Malaysia dapat membina pasaran buruh yang lebih dinamik, inklusif, dan berdaya tahan, seterusnya mencapai </a:t>
            </a:r>
            <a:r>
              <a:rPr lang="ms-MY" sz="1200" i="1" dirty="0">
                <a:latin typeface="Arial" panose="020B0604020202020204" pitchFamily="34" charset="0"/>
                <a:ea typeface="Arial" panose="020B0604020202020204" pitchFamily="34" charset="0"/>
                <a:cs typeface="Arial" panose="020B0604020202020204" pitchFamily="34" charset="0"/>
              </a:rPr>
              <a:t>inflection point</a:t>
            </a:r>
            <a:r>
              <a:rPr lang="ms-MY" sz="1200" dirty="0">
                <a:latin typeface="Arial" panose="020B0604020202020204" pitchFamily="34" charset="0"/>
                <a:ea typeface="Arial" panose="020B0604020202020204" pitchFamily="34" charset="0"/>
                <a:cs typeface="Arial" panose="020B0604020202020204" pitchFamily="34" charset="0"/>
              </a:rPr>
              <a:t> dalam pengurusan penggajian pekerja asing berkemahiran rendah.</a:t>
            </a:r>
          </a:p>
        </p:txBody>
      </p:sp>
      <p:sp>
        <p:nvSpPr>
          <p:cNvPr id="2" name="AutoShape 2" descr="A refined conceptual vector illustration highlighting the distinction between low-skilled and high-skilled workers while maintaining the 'Inflection Point' concept in Malaysia's labor market transformation. The design includes:&#10;- A clear inflection point marked on a curved transition graph.&#10;- On the left side: silhouettes of low-skilled foreign workers in traditional sectors (construction, manufacturing, plantations), depicted performing manual labor.&#10;- On the right side: high-skilled professionals such as engineers, IT specialists, and automation experts, represented alongside robotic arms and digital interfaces.&#10;- A dividing line or transition zone at the inflection point to visually separate the two workforce categories.&#10;- Arrows illustrating the movement from reliance on low-skilled labor towards high-skilled employment and technological integration.&#10;- A professional, neutral color palette ensuring clarity and readabil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ms-MY"/>
          </a:p>
        </p:txBody>
      </p:sp>
      <p:sp>
        <p:nvSpPr>
          <p:cNvPr id="13" name="Rectangle 12"/>
          <p:cNvSpPr/>
          <p:nvPr/>
        </p:nvSpPr>
        <p:spPr>
          <a:xfrm>
            <a:off x="152400" y="4186105"/>
            <a:ext cx="3031958" cy="3105145"/>
          </a:xfrm>
          <a:prstGeom prst="rect">
            <a:avLst/>
          </a:prstGeom>
        </p:spPr>
        <p:txBody>
          <a:bodyPr wrap="square">
            <a:spAutoFit/>
          </a:bodyPr>
          <a:lstStyle/>
          <a:p>
            <a:pPr algn="just">
              <a:lnSpc>
                <a:spcPct val="150000"/>
              </a:lnSpc>
            </a:pPr>
            <a:r>
              <a:rPr lang="ms-MY" sz="1200" dirty="0">
                <a:latin typeface="Arial" panose="020B0604020202020204" pitchFamily="34" charset="0"/>
                <a:ea typeface="Arial" panose="020B0604020202020204" pitchFamily="34" charset="0"/>
                <a:cs typeface="Arial" panose="020B0604020202020204" pitchFamily="34" charset="0"/>
              </a:rPr>
              <a:t>Titik perubahan ini menuntut penyesuaian dasar yang fleksibel dan inovatif dalam menghadapi cabaran dinamik pasaran buruh global. Melalui pengurangan kebergantungan kepada pekerja asing menerusi penerapan teknologi canggih serta pembangunan modal insan tempatan yang berkemahiran tinggi, Malaysia berpotensi meningkatkan daya saing ekonomi. </a:t>
            </a:r>
          </a:p>
          <a:p>
            <a:pPr algn="just">
              <a:lnSpc>
                <a:spcPct val="150000"/>
              </a:lnSpc>
            </a:pPr>
            <a:r>
              <a:rPr lang="ms-MY" sz="1200" dirty="0">
                <a:latin typeface="Arial" panose="020B0604020202020204" pitchFamily="34" charset="0"/>
                <a:ea typeface="Arial" panose="020B0604020202020204" pitchFamily="34" charset="0"/>
                <a:cs typeface="Arial" panose="020B0604020202020204" pitchFamily="34" charset="0"/>
              </a:rPr>
              <a:t> </a:t>
            </a:r>
          </a:p>
        </p:txBody>
      </p:sp>
      <p:pic>
        <p:nvPicPr>
          <p:cNvPr id="12" name="Picture 11"/>
          <p:cNvPicPr>
            <a:picLocks noChangeAspect="1"/>
          </p:cNvPicPr>
          <p:nvPr/>
        </p:nvPicPr>
        <p:blipFill>
          <a:blip r:embed="rId5"/>
          <a:stretch>
            <a:fillRect/>
          </a:stretch>
        </p:blipFill>
        <p:spPr>
          <a:xfrm>
            <a:off x="3639" y="9050521"/>
            <a:ext cx="6854362" cy="871516"/>
          </a:xfrm>
          <a:prstGeom prst="rect">
            <a:avLst/>
          </a:prstGeom>
        </p:spPr>
      </p:pic>
      <p:pic>
        <p:nvPicPr>
          <p:cNvPr id="15" name="Picture 14"/>
          <p:cNvPicPr>
            <a:picLocks noChangeAspect="1"/>
          </p:cNvPicPr>
          <p:nvPr/>
        </p:nvPicPr>
        <p:blipFill>
          <a:blip r:embed="rId6"/>
          <a:stretch>
            <a:fillRect/>
          </a:stretch>
        </p:blipFill>
        <p:spPr>
          <a:xfrm>
            <a:off x="-3" y="9065455"/>
            <a:ext cx="6871652" cy="819150"/>
          </a:xfrm>
          <a:prstGeom prst="rect">
            <a:avLst/>
          </a:prstGeom>
        </p:spPr>
      </p:pic>
      <p:sp>
        <p:nvSpPr>
          <p:cNvPr id="16" name="TextBox 15">
            <a:extLst>
              <a:ext uri="{FF2B5EF4-FFF2-40B4-BE49-F238E27FC236}">
                <a16:creationId xmlns:a16="http://schemas.microsoft.com/office/drawing/2014/main" id="{126D94D6-AF10-4DFD-8EE5-7C05DE5FDCF8}"/>
              </a:ext>
            </a:extLst>
          </p:cNvPr>
          <p:cNvSpPr txBox="1"/>
          <p:nvPr/>
        </p:nvSpPr>
        <p:spPr>
          <a:xfrm>
            <a:off x="6476553" y="8807082"/>
            <a:ext cx="255198" cy="2462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000" dirty="0">
                <a:latin typeface="Arial" panose="020B0604020202020204" pitchFamily="34" charset="0"/>
                <a:cs typeface="Arial" panose="020B0604020202020204" pitchFamily="34" charset="0"/>
              </a:rPr>
              <a:t>3</a:t>
            </a:r>
            <a:endParaRPr lang="en-MY"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910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F54215-E847-8F2E-927F-F862846DE3FD}"/>
              </a:ext>
            </a:extLst>
          </p:cNvPr>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87500" algn="l"/>
              </a:tabLst>
              <a:defRPr>
                <a:solidFill>
                  <a:schemeClr val="tx1"/>
                </a:solidFill>
                <a:latin typeface="Arial" panose="020B0604020202020204" pitchFamily="34" charset="0"/>
              </a:defRPr>
            </a:lvl1pPr>
            <a:lvl2pPr eaLnBrk="0" fontAlgn="base" hangingPunct="0">
              <a:spcBef>
                <a:spcPct val="0"/>
              </a:spcBef>
              <a:spcAft>
                <a:spcPct val="0"/>
              </a:spcAft>
              <a:tabLst>
                <a:tab pos="1587500" algn="l"/>
              </a:tabLst>
              <a:defRPr>
                <a:solidFill>
                  <a:schemeClr val="tx1"/>
                </a:solidFill>
                <a:latin typeface="Arial" panose="020B0604020202020204" pitchFamily="34" charset="0"/>
              </a:defRPr>
            </a:lvl2pPr>
            <a:lvl3pPr eaLnBrk="0" fontAlgn="base" hangingPunct="0">
              <a:spcBef>
                <a:spcPct val="0"/>
              </a:spcBef>
              <a:spcAft>
                <a:spcPct val="0"/>
              </a:spcAft>
              <a:tabLst>
                <a:tab pos="1587500" algn="l"/>
              </a:tabLst>
              <a:defRPr>
                <a:solidFill>
                  <a:schemeClr val="tx1"/>
                </a:solidFill>
                <a:latin typeface="Arial" panose="020B0604020202020204" pitchFamily="34" charset="0"/>
              </a:defRPr>
            </a:lvl3pPr>
            <a:lvl4pPr eaLnBrk="0" fontAlgn="base" hangingPunct="0">
              <a:spcBef>
                <a:spcPct val="0"/>
              </a:spcBef>
              <a:spcAft>
                <a:spcPct val="0"/>
              </a:spcAft>
              <a:tabLst>
                <a:tab pos="1587500" algn="l"/>
              </a:tabLst>
              <a:defRPr>
                <a:solidFill>
                  <a:schemeClr val="tx1"/>
                </a:solidFill>
                <a:latin typeface="Arial" panose="020B0604020202020204" pitchFamily="34" charset="0"/>
              </a:defRPr>
            </a:lvl4pPr>
            <a:lvl5pPr eaLnBrk="0" fontAlgn="base" hangingPunct="0">
              <a:spcBef>
                <a:spcPct val="0"/>
              </a:spcBef>
              <a:spcAft>
                <a:spcPct val="0"/>
              </a:spcAft>
              <a:tabLst>
                <a:tab pos="1587500" algn="l"/>
              </a:tabLst>
              <a:defRPr>
                <a:solidFill>
                  <a:schemeClr val="tx1"/>
                </a:solidFill>
                <a:latin typeface="Arial" panose="020B0604020202020204" pitchFamily="34" charset="0"/>
              </a:defRPr>
            </a:lvl5pPr>
            <a:lvl6pPr eaLnBrk="0" fontAlgn="base" hangingPunct="0">
              <a:spcBef>
                <a:spcPct val="0"/>
              </a:spcBef>
              <a:spcAft>
                <a:spcPct val="0"/>
              </a:spcAft>
              <a:tabLst>
                <a:tab pos="1587500" algn="l"/>
              </a:tabLst>
              <a:defRPr>
                <a:solidFill>
                  <a:schemeClr val="tx1"/>
                </a:solidFill>
                <a:latin typeface="Arial" panose="020B0604020202020204" pitchFamily="34" charset="0"/>
              </a:defRPr>
            </a:lvl6pPr>
            <a:lvl7pPr eaLnBrk="0" fontAlgn="base" hangingPunct="0">
              <a:spcBef>
                <a:spcPct val="0"/>
              </a:spcBef>
              <a:spcAft>
                <a:spcPct val="0"/>
              </a:spcAft>
              <a:tabLst>
                <a:tab pos="1587500" algn="l"/>
              </a:tabLst>
              <a:defRPr>
                <a:solidFill>
                  <a:schemeClr val="tx1"/>
                </a:solidFill>
                <a:latin typeface="Arial" panose="020B0604020202020204" pitchFamily="34" charset="0"/>
              </a:defRPr>
            </a:lvl7pPr>
            <a:lvl8pPr eaLnBrk="0" fontAlgn="base" hangingPunct="0">
              <a:spcBef>
                <a:spcPct val="0"/>
              </a:spcBef>
              <a:spcAft>
                <a:spcPct val="0"/>
              </a:spcAft>
              <a:tabLst>
                <a:tab pos="1587500" algn="l"/>
              </a:tabLst>
              <a:defRPr>
                <a:solidFill>
                  <a:schemeClr val="tx1"/>
                </a:solidFill>
                <a:latin typeface="Arial" panose="020B0604020202020204" pitchFamily="34" charset="0"/>
              </a:defRPr>
            </a:lvl8pPr>
            <a:lvl9pPr eaLnBrk="0" fontAlgn="base" hangingPunct="0">
              <a:spcBef>
                <a:spcPct val="0"/>
              </a:spcBef>
              <a:spcAft>
                <a:spcPct val="0"/>
              </a:spcAft>
              <a:tabLst>
                <a:tab pos="1587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87500" algn="l"/>
              </a:tabLst>
            </a:pP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587500" algn="l"/>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87500" algn="l"/>
              </a:tabLst>
            </a:pPr>
            <a:r>
              <a:rPr kumimoji="0" lang="en-US" altLang="en-US" sz="1200" b="0" i="0" u="none" strike="noStrike" cap="none" normalizeH="0" baseline="0" dirty="0">
                <a:ln>
                  <a:noFill/>
                </a:ln>
                <a:solidFill>
                  <a:srgbClr val="000000"/>
                </a:solidFill>
                <a:effectLst/>
                <a:latin typeface="Arial" panose="020B0604020202020204" pitchFamily="34" charset="0"/>
                <a:ea typeface="Avenir" charset="0"/>
              </a:rPr>
              <a:t>	</a:t>
            </a:r>
            <a:endParaRPr kumimoji="0" lang="en-US"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875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10">
            <a:extLst>
              <a:ext uri="{FF2B5EF4-FFF2-40B4-BE49-F238E27FC236}">
                <a16:creationId xmlns:a16="http://schemas.microsoft.com/office/drawing/2014/main" id="{09D6D050-CDD7-0B93-1A57-71075CBB0CEE}"/>
              </a:ext>
            </a:extLst>
          </p:cNvPr>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2">
            <a:extLst>
              <a:ext uri="{FF2B5EF4-FFF2-40B4-BE49-F238E27FC236}">
                <a16:creationId xmlns:a16="http://schemas.microsoft.com/office/drawing/2014/main" id="{60825D23-252D-1A14-4ACC-32C5B2CA7D55}"/>
              </a:ext>
            </a:extLst>
          </p:cNvPr>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ea typeface="Avenir"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Avenir" charset="0"/>
              </a:rPr>
              <a:t> </a:t>
            </a:r>
            <a:endParaRPr kumimoji="0" lang="en-US" altLang="en-US" sz="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551B2E32-BAE3-4994-9A0F-ADD0D3C2DE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Rectangle 1"/>
          <p:cNvSpPr>
            <a:spLocks noChangeArrowheads="1"/>
          </p:cNvSpPr>
          <p:nvPr/>
        </p:nvSpPr>
        <p:spPr bwMode="auto">
          <a:xfrm>
            <a:off x="0" y="276727"/>
            <a:ext cx="6592111" cy="527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ms-MY" altLang="en-US" sz="1200" b="1" i="0" u="sng" strike="noStrike" cap="none" normalizeH="0" baseline="0" dirty="0">
                <a:ln>
                  <a:noFill/>
                </a:ln>
                <a:solidFill>
                  <a:schemeClr val="tx1"/>
                </a:solidFill>
                <a:effectLst/>
                <a:latin typeface="Century Gothic" panose="020B0502020202020204" pitchFamily="34" charset="0"/>
              </a:rPr>
              <a:t>Rujukan</a:t>
            </a:r>
          </a:p>
          <a:p>
            <a:pPr marR="0" lvl="0" algn="just" defTabSz="914400" rtl="0" eaLnBrk="0" fontAlgn="base" latinLnBrk="0" hangingPunct="0">
              <a:lnSpc>
                <a:spcPct val="100000"/>
              </a:lnSpc>
              <a:spcBef>
                <a:spcPct val="0"/>
              </a:spcBef>
              <a:spcAft>
                <a:spcPct val="0"/>
              </a:spcAft>
              <a:buClrTx/>
              <a:buSzTx/>
              <a:tabLst/>
            </a:pPr>
            <a:endParaRPr lang="ms-MY" altLang="en-US" sz="1200" dirty="0">
              <a:latin typeface="Century Gothic" panose="020B0502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ms-MY" altLang="en-US" sz="1200" b="0" i="0" u="none" strike="noStrike" cap="none" normalizeH="0" baseline="0" dirty="0">
                <a:ln>
                  <a:noFill/>
                </a:ln>
                <a:solidFill>
                  <a:schemeClr val="tx1"/>
                </a:solidFill>
                <a:effectLst/>
                <a:latin typeface="Century Gothic" panose="020B0502020202020204" pitchFamily="34" charset="0"/>
              </a:rPr>
              <a:t>Institut Maklumat dan Analisis Pasaran Buruh (ILMIA). (2020). </a:t>
            </a:r>
            <a:r>
              <a:rPr kumimoji="0" lang="ms-MY" altLang="en-US" sz="1200" b="1" i="0" u="none" strike="noStrike" cap="none" normalizeH="0" baseline="0" dirty="0">
                <a:ln>
                  <a:noFill/>
                </a:ln>
                <a:solidFill>
                  <a:schemeClr val="tx1"/>
                </a:solidFill>
                <a:effectLst/>
                <a:latin typeface="Century Gothic" panose="020B0502020202020204" pitchFamily="34" charset="0"/>
              </a:rPr>
              <a:t>Impak sosioekonomi daripada penggajian pekerja asing berkemahiran rendah dan program latihan industri antarabangsa di Malaysia.</a:t>
            </a:r>
            <a:r>
              <a:rPr kumimoji="0" lang="ms-MY" altLang="en-US" sz="1200" b="0" i="0" u="none" strike="noStrike" cap="none" normalizeH="0" baseline="0" dirty="0">
                <a:ln>
                  <a:noFill/>
                </a:ln>
                <a:solidFill>
                  <a:schemeClr val="tx1"/>
                </a:solidFill>
                <a:effectLst/>
                <a:latin typeface="Century Gothic" panose="020B0502020202020204" pitchFamily="34" charset="0"/>
              </a:rPr>
              <a:t> Kementerian Sumber Manusia Malaysia. Retrieved from </a:t>
            </a:r>
            <a:r>
              <a:rPr kumimoji="0" lang="ms-MY" altLang="en-US" sz="1200" b="0" i="0" u="none" strike="noStrike" cap="none" normalizeH="0" baseline="0" dirty="0">
                <a:ln>
                  <a:noFill/>
                </a:ln>
                <a:solidFill>
                  <a:schemeClr val="tx1"/>
                </a:solidFill>
                <a:effectLst/>
                <a:latin typeface="Century Gothic" panose="020B0502020202020204" pitchFamily="34" charset="0"/>
                <a:hlinkClick r:id="rId3"/>
              </a:rPr>
              <a:t>http://ir.unimas.my/id/eprint/32942/</a:t>
            </a: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R="0" lvl="0" algn="just" defTabSz="914400" rtl="0" eaLnBrk="0" fontAlgn="base" latinLnBrk="0" hangingPunct="0">
              <a:lnSpc>
                <a:spcPct val="100000"/>
              </a:lnSpc>
              <a:spcBef>
                <a:spcPct val="0"/>
              </a:spcBef>
              <a:spcAft>
                <a:spcPct val="0"/>
              </a:spcAft>
              <a:buClrTx/>
              <a:buSzTx/>
              <a:tabLst/>
            </a:pP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ms-MY" altLang="en-US" sz="1200" b="0" i="0" u="none" strike="noStrike" cap="none" normalizeH="0" baseline="0" dirty="0">
                <a:ln>
                  <a:noFill/>
                </a:ln>
                <a:solidFill>
                  <a:schemeClr val="tx1"/>
                </a:solidFill>
                <a:effectLst/>
                <a:latin typeface="Century Gothic" panose="020B0502020202020204" pitchFamily="34" charset="0"/>
              </a:rPr>
              <a:t>Institut Maklumat dan Analisis Pasaran Buruh (ILMIA). (2018). </a:t>
            </a:r>
            <a:r>
              <a:rPr kumimoji="0" lang="ms-MY" altLang="en-US" sz="1200" b="1" i="0" u="none" strike="noStrike" cap="none" normalizeH="0" baseline="0" dirty="0">
                <a:ln>
                  <a:noFill/>
                </a:ln>
                <a:solidFill>
                  <a:schemeClr val="tx1"/>
                </a:solidFill>
                <a:effectLst/>
                <a:latin typeface="Century Gothic" panose="020B0502020202020204" pitchFamily="34" charset="0"/>
              </a:rPr>
              <a:t>Developing multi-tier levy: Malaysian case study.</a:t>
            </a:r>
            <a:r>
              <a:rPr kumimoji="0" lang="ms-MY" altLang="en-US" sz="1200" b="0" i="0" u="none" strike="noStrike" cap="none" normalizeH="0" baseline="0" dirty="0">
                <a:ln>
                  <a:noFill/>
                </a:ln>
                <a:solidFill>
                  <a:schemeClr val="tx1"/>
                </a:solidFill>
                <a:effectLst/>
                <a:latin typeface="Century Gothic" panose="020B0502020202020204" pitchFamily="34" charset="0"/>
              </a:rPr>
              <a:t> Kementerian Sumber Manusia Malaysia. Retrieved from </a:t>
            </a:r>
            <a:r>
              <a:rPr kumimoji="0" lang="ms-MY" altLang="en-US" sz="1200" b="0" i="0" u="none" strike="noStrike" cap="none" normalizeH="0" baseline="0" dirty="0">
                <a:ln>
                  <a:noFill/>
                </a:ln>
                <a:solidFill>
                  <a:schemeClr val="tx1"/>
                </a:solidFill>
                <a:effectLst/>
                <a:latin typeface="Century Gothic" panose="020B0502020202020204" pitchFamily="34" charset="0"/>
                <a:hlinkClick r:id="rId4"/>
              </a:rPr>
              <a:t>https://www.ilmia.gov.my/index.php/my/component/zoo/item/developing-multi-tier-levy-malaysian-case-study</a:t>
            </a: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R="0" lvl="0" algn="just" defTabSz="914400" rtl="0" eaLnBrk="0" fontAlgn="base" latinLnBrk="0" hangingPunct="0">
              <a:lnSpc>
                <a:spcPct val="100000"/>
              </a:lnSpc>
              <a:spcBef>
                <a:spcPct val="0"/>
              </a:spcBef>
              <a:spcAft>
                <a:spcPct val="0"/>
              </a:spcAft>
              <a:buClrTx/>
              <a:buSzTx/>
              <a:tabLst/>
            </a:pP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ms-MY" altLang="en-US" sz="1200" b="1" i="0" u="none" strike="noStrike" cap="none" normalizeH="0" baseline="0" dirty="0">
                <a:ln>
                  <a:noFill/>
                </a:ln>
                <a:solidFill>
                  <a:schemeClr val="tx1"/>
                </a:solidFill>
                <a:effectLst/>
                <a:latin typeface="Century Gothic" panose="020B0502020202020204" pitchFamily="34" charset="0"/>
              </a:rPr>
              <a:t>Kebergantungan sumber tenaga kerja di Malaysia ke atas buruh asing.</a:t>
            </a:r>
            <a:r>
              <a:rPr kumimoji="0" lang="ms-MY" altLang="en-US" sz="1200" b="0" i="0" u="none" strike="noStrike" cap="none" normalizeH="0" baseline="0" dirty="0">
                <a:ln>
                  <a:noFill/>
                </a:ln>
                <a:solidFill>
                  <a:schemeClr val="tx1"/>
                </a:solidFill>
                <a:effectLst/>
                <a:latin typeface="Century Gothic" panose="020B0502020202020204" pitchFamily="34" charset="0"/>
              </a:rPr>
              <a:t> (2022). </a:t>
            </a:r>
            <a:r>
              <a:rPr kumimoji="0" lang="ms-MY" altLang="en-US" sz="1200" b="0" i="1" u="none" strike="noStrike" cap="none" normalizeH="0" baseline="0" dirty="0">
                <a:ln>
                  <a:noFill/>
                </a:ln>
                <a:solidFill>
                  <a:schemeClr val="tx1"/>
                </a:solidFill>
                <a:effectLst/>
                <a:latin typeface="Century Gothic" panose="020B0502020202020204" pitchFamily="34" charset="0"/>
              </a:rPr>
              <a:t>Journal of Industrial and Strategic Economic Development (JISED)</a:t>
            </a:r>
            <a:r>
              <a:rPr kumimoji="0" lang="ms-MY" altLang="en-US" sz="1200" b="0" i="0" u="none" strike="noStrike" cap="none" normalizeH="0" baseline="0" dirty="0">
                <a:ln>
                  <a:noFill/>
                </a:ln>
                <a:solidFill>
                  <a:schemeClr val="tx1"/>
                </a:solidFill>
                <a:effectLst/>
                <a:latin typeface="Century Gothic" panose="020B0502020202020204" pitchFamily="34" charset="0"/>
              </a:rPr>
              <a:t>, 4(3), 75-90. Retrieved from </a:t>
            </a:r>
            <a:r>
              <a:rPr kumimoji="0" lang="ms-MY" altLang="en-US" sz="1200" b="0" i="0" u="none" strike="noStrike" cap="none" normalizeH="0" baseline="0" dirty="0">
                <a:ln>
                  <a:noFill/>
                </a:ln>
                <a:solidFill>
                  <a:schemeClr val="tx1"/>
                </a:solidFill>
                <a:effectLst/>
                <a:latin typeface="Century Gothic" panose="020B0502020202020204" pitchFamily="34" charset="0"/>
                <a:hlinkClick r:id="rId5"/>
              </a:rPr>
              <a:t>https://jised.com/PDF/JISED-2022-44-03-06.pdf</a:t>
            </a: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R="0" lvl="0" algn="just" defTabSz="914400" rtl="0" eaLnBrk="0" fontAlgn="base" latinLnBrk="0" hangingPunct="0">
              <a:lnSpc>
                <a:spcPct val="100000"/>
              </a:lnSpc>
              <a:spcBef>
                <a:spcPct val="0"/>
              </a:spcBef>
              <a:spcAft>
                <a:spcPct val="0"/>
              </a:spcAft>
              <a:buClrTx/>
              <a:buSzTx/>
              <a:tabLst/>
            </a:pP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ms-MY" altLang="en-US" sz="1200" b="1" i="0" u="none" strike="noStrike" cap="none" normalizeH="0" baseline="0" dirty="0">
                <a:ln>
                  <a:noFill/>
                </a:ln>
                <a:solidFill>
                  <a:schemeClr val="tx1"/>
                </a:solidFill>
                <a:effectLst/>
                <a:latin typeface="Century Gothic" panose="020B0502020202020204" pitchFamily="34" charset="0"/>
              </a:rPr>
              <a:t>Keanjalan buruh-output dan keperluan pekerja asing dalam sektor pembuatan Malaysia.</a:t>
            </a:r>
            <a:r>
              <a:rPr kumimoji="0" lang="ms-MY" altLang="en-US" sz="1200" b="0" i="0" u="none" strike="noStrike" cap="none" normalizeH="0" baseline="0" dirty="0">
                <a:ln>
                  <a:noFill/>
                </a:ln>
                <a:solidFill>
                  <a:schemeClr val="tx1"/>
                </a:solidFill>
                <a:effectLst/>
                <a:latin typeface="Century Gothic" panose="020B0502020202020204" pitchFamily="34" charset="0"/>
              </a:rPr>
              <a:t> (2017). </a:t>
            </a:r>
            <a:r>
              <a:rPr kumimoji="0" lang="ms-MY" altLang="en-US" sz="1200" b="0" i="1" u="none" strike="noStrike" cap="none" normalizeH="0" baseline="0" dirty="0">
                <a:ln>
                  <a:noFill/>
                </a:ln>
                <a:solidFill>
                  <a:schemeClr val="tx1"/>
                </a:solidFill>
                <a:effectLst/>
                <a:latin typeface="Century Gothic" panose="020B0502020202020204" pitchFamily="34" charset="0"/>
              </a:rPr>
              <a:t>Jurnal Ekonomi Malaysia</a:t>
            </a:r>
            <a:r>
              <a:rPr kumimoji="0" lang="ms-MY" altLang="en-US" sz="1200" b="0" i="0" u="none" strike="noStrike" cap="none" normalizeH="0" baseline="0" dirty="0">
                <a:ln>
                  <a:noFill/>
                </a:ln>
                <a:solidFill>
                  <a:schemeClr val="tx1"/>
                </a:solidFill>
                <a:effectLst/>
                <a:latin typeface="Century Gothic" panose="020B0502020202020204" pitchFamily="34" charset="0"/>
              </a:rPr>
              <a:t>, 51(1), 3-15. Retrieved from </a:t>
            </a:r>
            <a:r>
              <a:rPr kumimoji="0" lang="ms-MY" altLang="en-US" sz="1200" b="0" i="0" u="none" strike="noStrike" cap="none" normalizeH="0" baseline="0" dirty="0">
                <a:ln>
                  <a:noFill/>
                </a:ln>
                <a:solidFill>
                  <a:schemeClr val="tx1"/>
                </a:solidFill>
                <a:effectLst/>
                <a:latin typeface="Century Gothic" panose="020B0502020202020204" pitchFamily="34" charset="0"/>
                <a:hlinkClick r:id="rId6"/>
              </a:rPr>
              <a:t>https://journalarticle.ukm.my/11239/1/jeko_51%281%29-1.pdf</a:t>
            </a: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R="0" lvl="0" algn="just" defTabSz="914400" rtl="0" eaLnBrk="0" fontAlgn="base" latinLnBrk="0" hangingPunct="0">
              <a:lnSpc>
                <a:spcPct val="100000"/>
              </a:lnSpc>
              <a:spcBef>
                <a:spcPct val="0"/>
              </a:spcBef>
              <a:spcAft>
                <a:spcPct val="0"/>
              </a:spcAft>
              <a:buClrTx/>
              <a:buSzTx/>
              <a:tabLst/>
            </a:pP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ms-MY" altLang="en-US" sz="1200" b="1" i="0" u="none" strike="noStrike" cap="none" normalizeH="0" baseline="0" dirty="0">
                <a:ln>
                  <a:noFill/>
                </a:ln>
                <a:solidFill>
                  <a:schemeClr val="tx1"/>
                </a:solidFill>
                <a:effectLst/>
                <a:latin typeface="Century Gothic" panose="020B0502020202020204" pitchFamily="34" charset="0"/>
              </a:rPr>
              <a:t>Pengurangan pekerja asing berkemahiran rendah melalui instrumen percukaian: Satu tinjauan.</a:t>
            </a:r>
            <a:r>
              <a:rPr kumimoji="0" lang="ms-MY" altLang="en-US" sz="1200" b="0" i="0" u="none" strike="noStrike" cap="none" normalizeH="0" baseline="0" dirty="0">
                <a:ln>
                  <a:noFill/>
                </a:ln>
                <a:solidFill>
                  <a:schemeClr val="tx1"/>
                </a:solidFill>
                <a:effectLst/>
                <a:latin typeface="Century Gothic" panose="020B0502020202020204" pitchFamily="34" charset="0"/>
              </a:rPr>
              <a:t> (2019). </a:t>
            </a:r>
            <a:r>
              <a:rPr kumimoji="0" lang="ms-MY" altLang="en-US" sz="1200" b="0" i="1" u="none" strike="noStrike" cap="none" normalizeH="0" baseline="0" dirty="0">
                <a:ln>
                  <a:noFill/>
                </a:ln>
                <a:solidFill>
                  <a:schemeClr val="tx1"/>
                </a:solidFill>
                <a:effectLst/>
                <a:latin typeface="Century Gothic" panose="020B0502020202020204" pitchFamily="34" charset="0"/>
              </a:rPr>
              <a:t>Journal of Legal Governance (JLG)</a:t>
            </a:r>
            <a:r>
              <a:rPr kumimoji="0" lang="ms-MY" altLang="en-US" sz="1200" b="0" i="0" u="none" strike="noStrike" cap="none" normalizeH="0" baseline="0" dirty="0">
                <a:ln>
                  <a:noFill/>
                </a:ln>
                <a:solidFill>
                  <a:schemeClr val="tx1"/>
                </a:solidFill>
                <a:effectLst/>
                <a:latin typeface="Century Gothic" panose="020B0502020202020204" pitchFamily="34" charset="0"/>
              </a:rPr>
              <a:t>, 2(1), 45-60. Retrieved from </a:t>
            </a:r>
            <a:r>
              <a:rPr kumimoji="0" lang="ms-MY" altLang="en-US" sz="1200" b="0" i="0" u="none" strike="noStrike" cap="none" normalizeH="0" baseline="0" dirty="0">
                <a:ln>
                  <a:noFill/>
                </a:ln>
                <a:solidFill>
                  <a:schemeClr val="tx1"/>
                </a:solidFill>
                <a:effectLst/>
                <a:latin typeface="Century Gothic" panose="020B0502020202020204" pitchFamily="34" charset="0"/>
                <a:hlinkClick r:id="rId7"/>
              </a:rPr>
              <a:t>https://unimel.edu.my/journal/index.php/JLG/article/view/1643</a:t>
            </a: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pPr marR="0" lvl="0" defTabSz="914400" rtl="0" eaLnBrk="0" fontAlgn="base" latinLnBrk="0" hangingPunct="0">
              <a:lnSpc>
                <a:spcPct val="100000"/>
              </a:lnSpc>
              <a:spcBef>
                <a:spcPct val="0"/>
              </a:spcBef>
              <a:spcAft>
                <a:spcPct val="0"/>
              </a:spcAft>
              <a:buClrTx/>
              <a:buSzTx/>
              <a:tabLst/>
            </a:pPr>
            <a:endParaRPr kumimoji="0" lang="ms-MY" altLang="en-US" sz="1200" b="0" i="0" u="none" strike="noStrike" cap="none" normalizeH="0" baseline="0" dirty="0">
              <a:ln>
                <a:noFill/>
              </a:ln>
              <a:solidFill>
                <a:schemeClr val="tx1"/>
              </a:solidFill>
              <a:effectLst/>
              <a:latin typeface="Century Gothic" panose="020B0502020202020204" pitchFamily="34" charset="0"/>
            </a:endParaRPr>
          </a:p>
          <a:p>
            <a:r>
              <a:rPr lang="ms-MY" sz="1200" b="1" dirty="0">
                <a:latin typeface="Century Gothic" panose="020B0502020202020204" pitchFamily="34" charset="0"/>
              </a:rPr>
              <a:t>Multi Tier Levi: Mekanisma baharu pengawalan penggajian pekerja asing di Malaysia.</a:t>
            </a:r>
            <a:r>
              <a:rPr lang="ms-MY" sz="1200" dirty="0">
                <a:latin typeface="Century Gothic" panose="020B0502020202020204" pitchFamily="34" charset="0"/>
              </a:rPr>
              <a:t> (2020). ILMIA DOSM  </a:t>
            </a:r>
            <a:r>
              <a:rPr lang="ms-MY" sz="1200" i="1" dirty="0">
                <a:latin typeface="Century Gothic" panose="020B0502020202020204" pitchFamily="34" charset="0"/>
              </a:rPr>
              <a:t>Tmedia</a:t>
            </a:r>
            <a:r>
              <a:rPr lang="ms-MY" sz="1200" dirty="0">
                <a:latin typeface="Century Gothic" panose="020B0502020202020204" pitchFamily="34" charset="0"/>
              </a:rPr>
              <a:t>. Retrieved from </a:t>
            </a:r>
            <a:r>
              <a:rPr lang="ms-MY" sz="1200" u="sng" dirty="0">
                <a:latin typeface="Century Gothic" panose="020B0502020202020204" pitchFamily="34" charset="0"/>
                <a:hlinkClick r:id="rId8"/>
              </a:rPr>
              <a:t>https://storage.googleapis.com/tmedia/12/2021/06/2020_Levi.pdf</a:t>
            </a:r>
            <a:endParaRPr lang="en-MY" sz="1200" dirty="0">
              <a:latin typeface="Century Gothic" panose="020B0502020202020204" pitchFamily="34" charset="0"/>
            </a:endParaRPr>
          </a:p>
        </p:txBody>
      </p:sp>
      <p:pic>
        <p:nvPicPr>
          <p:cNvPr id="15" name="Picture 4" descr="Transformation Digital Gear Vector Images (over 1,100)"/>
          <p:cNvPicPr>
            <a:picLocks noChangeAspect="1" noChangeArrowheads="1"/>
          </p:cNvPicPr>
          <p:nvPr/>
        </p:nvPicPr>
        <p:blipFill>
          <a:blip r:embed="rId9">
            <a:duotone>
              <a:prstClr val="black"/>
              <a:srgbClr val="138497">
                <a:tint val="45000"/>
                <a:satMod val="400000"/>
              </a:srgbClr>
            </a:duotone>
            <a:extLst>
              <a:ext uri="{BEBA8EAE-BF5A-486C-A8C5-ECC9F3942E4B}">
                <a14:imgProps xmlns:a14="http://schemas.microsoft.com/office/drawing/2010/main">
                  <a14:imgLayer r:embed="rId10">
                    <a14:imgEffect>
                      <a14:backgroundRemoval t="2489" b="98416" l="267" r="100000">
                        <a14:foregroundMark x1="12533" y1="47059" x2="12533" y2="47059"/>
                        <a14:foregroundMark x1="37733" y1="50679" x2="37733" y2="50679"/>
                        <a14:foregroundMark x1="61867" y1="50679" x2="61867" y2="50679"/>
                        <a14:foregroundMark x1="90667" y1="50679" x2="90667" y2="50679"/>
                        <a14:foregroundMark x1="90467" y1="32127" x2="90467" y2="32127"/>
                        <a14:foregroundMark x1="90667" y1="71946" x2="90667" y2="71946"/>
                        <a14:foregroundMark x1="85667" y1="71267" x2="85667" y2="71267"/>
                        <a14:foregroundMark x1="65067" y1="35747" x2="65067" y2="35747"/>
                        <a14:foregroundMark x1="65800" y1="70588" x2="65800" y2="70588"/>
                        <a14:foregroundMark x1="44333" y1="72398" x2="44333" y2="72398"/>
                        <a14:foregroundMark x1="41467" y1="41176" x2="41467" y2="41176"/>
                        <a14:foregroundMark x1="37733" y1="38688" x2="37733" y2="38688"/>
                        <a14:foregroundMark x1="36000" y1="29186" x2="36000" y2="29186"/>
                        <a14:foregroundMark x1="18733" y1="35068" x2="18733" y2="35068"/>
                        <a14:foregroundMark x1="13400" y1="41176" x2="13400" y2="41176"/>
                        <a14:foregroundMark x1="19133" y1="52036" x2="19133" y2="52036"/>
                        <a14:foregroundMark x1="8800" y1="41176" x2="8800" y2="41176"/>
                        <a14:foregroundMark x1="58133" y1="41629" x2="58133" y2="41629"/>
                        <a14:foregroundMark x1="81067" y1="41176" x2="81067" y2="41176"/>
                        <a14:foregroundMark x1="20200" y1="72398" x2="20200" y2="72398"/>
                        <a14:backgroundMark x1="26400" y1="20136" x2="26400" y2="20136"/>
                        <a14:backgroundMark x1="49667" y1="27828" x2="49667" y2="27828"/>
                        <a14:backgroundMark x1="28000" y1="85068" x2="28000" y2="85068"/>
                        <a14:backgroundMark x1="53533" y1="86878" x2="53533" y2="86878"/>
                        <a14:backgroundMark x1="75400" y1="82805" x2="75400" y2="82805"/>
                        <a14:backgroundMark x1="95600" y1="85747" x2="95600" y2="85747"/>
                        <a14:backgroundMark x1="97067" y1="29638" x2="97067" y2="29638"/>
                        <a14:backgroundMark x1="80200" y1="13348" x2="80200" y2="13348"/>
                        <a14:backgroundMark x1="70600" y1="19457" x2="70600" y2="19457"/>
                        <a14:backgroundMark x1="5800" y1="16968" x2="5800" y2="16968"/>
                      </a14:backgroundRemoval>
                    </a14:imgEffect>
                  </a14:imgLayer>
                </a14:imgProps>
              </a:ext>
              <a:ext uri="{28A0092B-C50C-407E-A947-70E740481C1C}">
                <a14:useLocalDpi xmlns:a14="http://schemas.microsoft.com/office/drawing/2010/main" val="0"/>
              </a:ext>
            </a:extLst>
          </a:blip>
          <a:srcRect/>
          <a:stretch>
            <a:fillRect/>
          </a:stretch>
        </p:blipFill>
        <p:spPr bwMode="auto">
          <a:xfrm>
            <a:off x="40012" y="5467789"/>
            <a:ext cx="6777975" cy="1997242"/>
          </a:xfrm>
          <a:prstGeom prst="rect">
            <a:avLst/>
          </a:prstGeom>
          <a:ln>
            <a:noFill/>
          </a:ln>
          <a:effectLst>
            <a:outerShdw blurRad="190500" algn="tl" rotWithShape="0">
              <a:srgbClr val="000000">
                <a:alpha val="70000"/>
              </a:srgbClr>
            </a:outerShdw>
            <a:reflection stA="45000" endPos="62000" dir="5400000" sy="-100000" algn="bl" rotWithShape="0"/>
          </a:effectLst>
          <a:scene3d>
            <a:camera prst="perspectiveFront"/>
            <a:lightRig rig="threePt" dir="t"/>
          </a:scene3d>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1"/>
          <a:stretch>
            <a:fillRect/>
          </a:stretch>
        </p:blipFill>
        <p:spPr>
          <a:xfrm>
            <a:off x="17287" y="9050521"/>
            <a:ext cx="6854362" cy="871516"/>
          </a:xfrm>
          <a:prstGeom prst="rect">
            <a:avLst/>
          </a:prstGeom>
        </p:spPr>
      </p:pic>
      <p:pic>
        <p:nvPicPr>
          <p:cNvPr id="12" name="Picture 11"/>
          <p:cNvPicPr>
            <a:picLocks noChangeAspect="1"/>
          </p:cNvPicPr>
          <p:nvPr/>
        </p:nvPicPr>
        <p:blipFill>
          <a:blip r:embed="rId12"/>
          <a:stretch>
            <a:fillRect/>
          </a:stretch>
        </p:blipFill>
        <p:spPr>
          <a:xfrm>
            <a:off x="-3" y="9065455"/>
            <a:ext cx="6871652" cy="819150"/>
          </a:xfrm>
          <a:prstGeom prst="rect">
            <a:avLst/>
          </a:prstGeom>
        </p:spPr>
      </p:pic>
      <p:sp>
        <p:nvSpPr>
          <p:cNvPr id="13" name="TextBox 12">
            <a:extLst>
              <a:ext uri="{FF2B5EF4-FFF2-40B4-BE49-F238E27FC236}">
                <a16:creationId xmlns:a16="http://schemas.microsoft.com/office/drawing/2014/main" id="{22D7FF03-3484-4E43-B78C-7BFDBC2B98E6}"/>
              </a:ext>
            </a:extLst>
          </p:cNvPr>
          <p:cNvSpPr txBox="1"/>
          <p:nvPr/>
        </p:nvSpPr>
        <p:spPr>
          <a:xfrm>
            <a:off x="6476553" y="8807082"/>
            <a:ext cx="255198" cy="2462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000" dirty="0">
                <a:latin typeface="Arial" panose="020B0604020202020204" pitchFamily="34" charset="0"/>
                <a:cs typeface="Arial" panose="020B0604020202020204" pitchFamily="34" charset="0"/>
              </a:rPr>
              <a:t>4</a:t>
            </a:r>
            <a:endParaRPr lang="en-MY"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3963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4285</TotalTime>
  <Words>999</Words>
  <Application>Microsoft Office PowerPoint</Application>
  <PresentationFormat>A4 Paper (210x297 mm)</PresentationFormat>
  <Paragraphs>73</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Avenir</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Siti Iesnorhana Ibrahim</cp:lastModifiedBy>
  <cp:revision>78</cp:revision>
  <cp:lastPrinted>2025-06-05T01:45:38Z</cp:lastPrinted>
  <dcterms:created xsi:type="dcterms:W3CDTF">2023-01-25T03:27:00Z</dcterms:created>
  <dcterms:modified xsi:type="dcterms:W3CDTF">2025-06-05T01:49:42Z</dcterms:modified>
</cp:coreProperties>
</file>