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2" r:id="rId2"/>
    <p:sldId id="263" r:id="rId3"/>
  </p:sldIdLst>
  <p:sldSz cx="14039850" cy="19799300"/>
  <p:notesSz cx="6797675" cy="9926638"/>
  <p:defaultTextStyle>
    <a:defPPr>
      <a:defRPr lang="en-US"/>
    </a:defPPr>
    <a:lvl1pPr marL="0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1pPr>
    <a:lvl2pPr marL="922858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2pPr>
    <a:lvl3pPr marL="1845716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3pPr>
    <a:lvl4pPr marL="2768575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4pPr>
    <a:lvl5pPr marL="3691433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5pPr>
    <a:lvl6pPr marL="4614291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6pPr>
    <a:lvl7pPr marL="5537149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7pPr>
    <a:lvl8pPr marL="6460007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8pPr>
    <a:lvl9pPr marL="7382866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D5"/>
    <a:srgbClr val="2D3055"/>
    <a:srgbClr val="395C61"/>
    <a:srgbClr val="458B66"/>
    <a:srgbClr val="F1A069"/>
    <a:srgbClr val="91C8AB"/>
    <a:srgbClr val="032064"/>
    <a:srgbClr val="988496"/>
    <a:srgbClr val="D9D9D9"/>
    <a:srgbClr val="998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5874" autoAdjust="0"/>
  </p:normalViewPr>
  <p:slideViewPr>
    <p:cSldViewPr snapToGrid="0">
      <p:cViewPr>
        <p:scale>
          <a:sx n="60" d="100"/>
          <a:sy n="60" d="100"/>
        </p:scale>
        <p:origin x="102" y="-13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10.21.36.30\PPI%20Shared%20Folder\PENERBITAN%20PPI\2024\0524\Graf%20Infografik%2005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617283950617282E-2"/>
          <c:y val="0.1127027027027027"/>
          <c:w val="0.96318507901841244"/>
          <c:h val="0.57336765336765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'BM-BI'!$K$3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rgbClr val="40686D"/>
            </a:solidFill>
            <a:ln>
              <a:noFill/>
            </a:ln>
            <a:effectLst/>
          </c:spPr>
          <c:invertIfNegative val="0"/>
          <c:cat>
            <c:strRef>
              <c:f>'BM-BI'!$A$3:$A$15</c:f>
              <c:strCache>
                <c:ptCount val="13"/>
                <c:pt idx="0">
                  <c:v>May-23</c:v>
                </c:pt>
                <c:pt idx="1">
                  <c:v>Jun-23</c:v>
                </c:pt>
                <c:pt idx="2">
                  <c:v>Jul-23</c:v>
                </c:pt>
                <c:pt idx="3">
                  <c:v>Aug-23</c:v>
                </c:pt>
                <c:pt idx="4">
                  <c:v>Sep-23</c:v>
                </c:pt>
                <c:pt idx="5">
                  <c:v>Oct-23</c:v>
                </c:pt>
                <c:pt idx="6">
                  <c:v>Nov-23</c:v>
                </c:pt>
                <c:pt idx="7">
                  <c:v>Dec-23</c:v>
                </c:pt>
                <c:pt idx="8">
                  <c:v>Jan-24</c:v>
                </c:pt>
                <c:pt idx="9">
                  <c:v>Feb-24</c:v>
                </c:pt>
                <c:pt idx="10">
                  <c:v>Mar-24</c:v>
                </c:pt>
                <c:pt idx="11">
                  <c:v>Apr-24</c:v>
                </c:pt>
                <c:pt idx="12">
                  <c:v>May-24</c:v>
                </c:pt>
              </c:strCache>
            </c:strRef>
          </c:cat>
          <c:val>
            <c:numRef>
              <c:f>'BM-BI'!$D$3:$D$15</c:f>
              <c:numCache>
                <c:formatCode>0.0</c:formatCode>
                <c:ptCount val="13"/>
                <c:pt idx="0">
                  <c:v>10.400000000000006</c:v>
                </c:pt>
                <c:pt idx="1">
                  <c:v>10.099999999999994</c:v>
                </c:pt>
                <c:pt idx="2">
                  <c:v>10.299999999999997</c:v>
                </c:pt>
                <c:pt idx="3">
                  <c:v>10.299999999999997</c:v>
                </c:pt>
                <c:pt idx="4">
                  <c:v>11.400000000000006</c:v>
                </c:pt>
                <c:pt idx="5">
                  <c:v>11</c:v>
                </c:pt>
                <c:pt idx="6">
                  <c:v>10.200000000000003</c:v>
                </c:pt>
                <c:pt idx="7">
                  <c:v>10</c:v>
                </c:pt>
                <c:pt idx="8">
                  <c:v>9.9000000000000057</c:v>
                </c:pt>
                <c:pt idx="9">
                  <c:v>10.700000000000003</c:v>
                </c:pt>
                <c:pt idx="10">
                  <c:v>12.599999999999994</c:v>
                </c:pt>
                <c:pt idx="11">
                  <c:v>13.200000000000003</c:v>
                </c:pt>
                <c:pt idx="12">
                  <c:v>12.400000000000006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A-412C-8A08-19DB6AC0E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4107328"/>
        <c:axId val="4107888"/>
      </c:barChart>
      <c:scatterChart>
        <c:scatterStyle val="lineMarker"/>
        <c:varyColors val="0"/>
        <c:ser>
          <c:idx val="1"/>
          <c:order val="1"/>
          <c:tx>
            <c:v>AXIS</c:v>
          </c:tx>
          <c:spPr>
            <a:ln w="63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EA-412C-8A08-19DB6AC0E0FB}"/>
                </c:ext>
              </c:extLst>
            </c:dLbl>
            <c:dLbl>
              <c:idx val="1"/>
              <c:tx>
                <c:strRef>
                  <c:f>'BM-BI'!$F$3</c:f>
                  <c:strCache>
                    <c:ptCount val="1"/>
                    <c:pt idx="0">
                      <c:v>0.0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{44E14808-03B7-4189-97D7-F1DF5D13AF72}</c15:txfldGUID>
                      <c15:f>'BM-BI'!$F$3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D3EA-412C-8A08-19DB6AC0E0F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EA-412C-8A08-19DB6AC0E0F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EA-412C-8A08-19DB6AC0E0F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EA-412C-8A08-19DB6AC0E0F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EA-412C-8A08-19DB6AC0E0F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EA-412C-8A08-19DB6AC0E0FB}"/>
                </c:ext>
              </c:extLst>
            </c:dLbl>
            <c:dLbl>
              <c:idx val="7"/>
              <c:tx>
                <c:strRef>
                  <c:f>'BM-BI'!$F$10</c:f>
                  <c:strCache>
                    <c:ptCount val="1"/>
                    <c:pt idx="0">
                      <c:v>112.0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{2CA47A7C-274C-4F3A-9DE2-DB004EEF809B}</c15:txfldGUID>
                      <c15:f>'BM-BI'!$F$10</c15:f>
                      <c15:dlblFieldTableCache>
                        <c:ptCount val="1"/>
                        <c:pt idx="0">
                          <c:v>112.0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D3EA-412C-8A08-19DB6AC0E0F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EA-412C-8A08-19DB6AC0E0FB}"/>
                </c:ext>
              </c:extLst>
            </c:dLbl>
            <c:dLbl>
              <c:idx val="9"/>
              <c:tx>
                <c:strRef>
                  <c:f>'BM-BI'!$F$12</c:f>
                  <c:strCache>
                    <c:ptCount val="1"/>
                    <c:pt idx="0">
                      <c:v>116.0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{06B8987B-E9A8-47D1-90D1-CCEC17D71480}</c15:txfldGUID>
                      <c15:f>'BM-BI'!$F$12</c15:f>
                      <c15:dlblFieldTableCache>
                        <c:ptCount val="1"/>
                        <c:pt idx="0">
                          <c:v>116.0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D3EA-412C-8A08-19DB6AC0E0F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EA-412C-8A08-19DB6AC0E0FB}"/>
                </c:ext>
              </c:extLst>
            </c:dLbl>
            <c:dLbl>
              <c:idx val="11"/>
              <c:tx>
                <c:strRef>
                  <c:f>'BM-BI'!$F$14</c:f>
                  <c:strCache>
                    <c:ptCount val="1"/>
                    <c:pt idx="0">
                      <c:v>120.0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{2C32D61D-B1CB-4D64-9664-101A08D72098}</c15:txfldGUID>
                      <c15:f>'BM-BI'!$F$14</c15:f>
                      <c15:dlblFieldTableCache>
                        <c:ptCount val="1"/>
                        <c:pt idx="0">
                          <c:v>120.0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D3EA-412C-8A08-19DB6AC0E0F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3EA-412C-8A08-19DB6AC0E0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'BM-BI'!$G$3:$G$15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0.25</c:v>
                </c:pt>
                <c:pt idx="3">
                  <c:v>0</c:v>
                </c:pt>
                <c:pt idx="4">
                  <c:v>0.25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xVal>
          <c:yVal>
            <c:numRef>
              <c:f>'BM-BI'!$H$3:$H$15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4</c:v>
                </c:pt>
                <c:pt idx="8">
                  <c:v>6</c:v>
                </c:pt>
                <c:pt idx="9">
                  <c:v>8</c:v>
                </c:pt>
                <c:pt idx="10">
                  <c:v>10</c:v>
                </c:pt>
                <c:pt idx="11">
                  <c:v>12</c:v>
                </c:pt>
                <c:pt idx="12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D3EA-412C-8A08-19DB6AC0E0FB}"/>
            </c:ext>
          </c:extLst>
        </c:ser>
        <c:ser>
          <c:idx val="2"/>
          <c:order val="2"/>
          <c:tx>
            <c:strRef>
              <c:f>'BM-BI'!$K$4</c:f>
              <c:strCache>
                <c:ptCount val="1"/>
                <c:pt idx="0">
                  <c:v>Year-on-year</c:v>
                </c:pt>
              </c:strCache>
            </c:strRef>
          </c:tx>
          <c:spPr>
            <a:ln w="28575" cap="rnd">
              <a:solidFill>
                <a:srgbClr val="91C8AB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tx>
                <c:rich>
                  <a:bodyPr/>
                  <a:lstStyle/>
                  <a:p>
                    <a:fld id="{87567CA9-303A-42C9-880F-A2C921314E2C}" type="CELLREF">
                      <a:rPr lang="en-US"/>
                      <a:pPr/>
                      <a:t>[CELLREF]</a:t>
                    </a:fld>
                    <a:endParaRPr lang="en-MY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{87567CA9-303A-42C9-880F-A2C921314E2C}</c15:txfldGUID>
                      <c15:f>'BM-BI'!$C$35</c15:f>
                      <c15:dlblFieldTableCache>
                        <c:ptCount val="1"/>
                        <c:pt idx="0">
                          <c:v>1.9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D3EA-412C-8A08-19DB6AC0E0F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280792E-701B-484A-9D02-B2D67F9519EA}" type="CELLREF">
                      <a:rPr lang="en-US"/>
                      <a:pPr/>
                      <a:t>[CELLREF]</a:t>
                    </a:fld>
                    <a:endParaRPr lang="en-MY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{6280792E-701B-484A-9D02-B2D67F9519EA}</c15:txfldGUID>
                      <c15:f>'BM-BI'!$C$36</c15:f>
                      <c15:dlblFieldTableCache>
                        <c:ptCount val="1"/>
                        <c:pt idx="0">
                          <c:v>1.4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D3EA-412C-8A08-19DB6AC0E0FB}"/>
                </c:ext>
              </c:extLst>
            </c:dLbl>
            <c:spPr>
              <a:solidFill>
                <a:srgbClr val="91C8AB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'BM-BI'!$E$24:$E$36</c:f>
              <c:numCache>
                <c:formatCode>0.0</c:formatCode>
                <c:ptCount val="13"/>
                <c:pt idx="0">
                  <c:v>2.1000000000000005</c:v>
                </c:pt>
                <c:pt idx="1">
                  <c:v>1.8000000000000003</c:v>
                </c:pt>
                <c:pt idx="2">
                  <c:v>5.5500000000000007</c:v>
                </c:pt>
                <c:pt idx="3">
                  <c:v>5.7</c:v>
                </c:pt>
                <c:pt idx="4">
                  <c:v>9.3000000000000007</c:v>
                </c:pt>
                <c:pt idx="5">
                  <c:v>8.5500000000000007</c:v>
                </c:pt>
                <c:pt idx="6">
                  <c:v>6.75</c:v>
                </c:pt>
                <c:pt idx="7">
                  <c:v>7.0500000000000007</c:v>
                </c:pt>
                <c:pt idx="8">
                  <c:v>8.1000000000000014</c:v>
                </c:pt>
                <c:pt idx="9">
                  <c:v>9.4500000000000011</c:v>
                </c:pt>
                <c:pt idx="10">
                  <c:v>11.4</c:v>
                </c:pt>
                <c:pt idx="11">
                  <c:v>11.850000000000001</c:v>
                </c:pt>
                <c:pt idx="12">
                  <c:v>11.100000000000001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D3EA-412C-8A08-19DB6AC0E0FB}"/>
            </c:ext>
          </c:extLst>
        </c:ser>
        <c:ser>
          <c:idx val="3"/>
          <c:order val="3"/>
          <c:tx>
            <c:strRef>
              <c:f>'BM-BI'!$K$5</c:f>
              <c:strCache>
                <c:ptCount val="1"/>
                <c:pt idx="0">
                  <c:v>Month-on-month</c:v>
                </c:pt>
              </c:strCache>
            </c:strRef>
          </c:tx>
          <c:spPr>
            <a:ln w="28575" cap="rnd">
              <a:solidFill>
                <a:srgbClr val="2D3055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1"/>
              <c:tx>
                <c:rich>
                  <a:bodyPr/>
                  <a:lstStyle/>
                  <a:p>
                    <a:fld id="{CAFFAF03-026E-4AE1-90B6-EB07FF3CCF4C}" type="CELLREF">
                      <a:rPr lang="en-US"/>
                      <a:pPr/>
                      <a:t>[CELLREF]</a:t>
                    </a:fld>
                    <a:endParaRPr lang="en-MY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{CAFFAF03-026E-4AE1-90B6-EB07FF3CCF4C}</c15:txfldGUID>
                      <c15:f>'BM-BI'!$D$35</c15:f>
                      <c15:dlblFieldTableCache>
                        <c:ptCount val="1"/>
                        <c:pt idx="0">
                          <c:v>0.5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D3EA-412C-8A08-19DB6AC0E0F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EE94DA9-2567-46B2-B4DF-D589895F8E3E}" type="CELLREF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[CELLREF]</a:t>
                    </a:fld>
                    <a:endParaRPr lang="en-MY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{3EE94DA9-2567-46B2-B4DF-D589895F8E3E}</c15:txfldGUID>
                      <c15:f>'BM-BI'!$D$36</c15:f>
                      <c15:dlblFieldTableCache>
                        <c:ptCount val="1"/>
                        <c:pt idx="0">
                          <c:v>-0.9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D3EA-412C-8A08-19DB6AC0E0FB}"/>
                </c:ext>
              </c:extLst>
            </c:dLbl>
            <c:spPr>
              <a:solidFill>
                <a:srgbClr val="2D305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'BM-BI'!$F$24:$F$36</c:f>
              <c:numCache>
                <c:formatCode>0.0</c:formatCode>
                <c:ptCount val="13"/>
                <c:pt idx="0">
                  <c:v>8.4</c:v>
                </c:pt>
                <c:pt idx="1">
                  <c:v>8.5500000000000007</c:v>
                </c:pt>
                <c:pt idx="2">
                  <c:v>9.3000000000000007</c:v>
                </c:pt>
                <c:pt idx="3">
                  <c:v>9</c:v>
                </c:pt>
                <c:pt idx="4">
                  <c:v>10.350000000000001</c:v>
                </c:pt>
                <c:pt idx="5">
                  <c:v>8.5500000000000007</c:v>
                </c:pt>
                <c:pt idx="6">
                  <c:v>7.95</c:v>
                </c:pt>
                <c:pt idx="7">
                  <c:v>8.7000000000000011</c:v>
                </c:pt>
                <c:pt idx="8">
                  <c:v>8.8500000000000014</c:v>
                </c:pt>
                <c:pt idx="9">
                  <c:v>10.050000000000001</c:v>
                </c:pt>
                <c:pt idx="10">
                  <c:v>11.4</c:v>
                </c:pt>
                <c:pt idx="11">
                  <c:v>9.75</c:v>
                </c:pt>
                <c:pt idx="12">
                  <c:v>7.6499999999999995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D3EA-412C-8A08-19DB6AC0E0FB}"/>
            </c:ext>
          </c:extLst>
        </c:ser>
        <c:ser>
          <c:idx val="4"/>
          <c:order val="4"/>
          <c:spPr>
            <a:ln w="63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3EA-412C-8A08-19DB6AC0E0FB}"/>
                </c:ext>
              </c:extLst>
            </c:dLbl>
            <c:dLbl>
              <c:idx val="1"/>
              <c:tx>
                <c:strRef>
                  <c:f>'BM-BI'!$H$25</c:f>
                  <c:strCache>
                    <c:ptCount val="1"/>
                    <c:pt idx="0">
                      <c:v>-6.0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{79E1DC8E-40D3-43E5-B9AA-92DCF508ED19}</c15:txfldGUID>
                      <c15:f>'BM-BI'!$H$25</c15:f>
                      <c15:dlblFieldTableCache>
                        <c:ptCount val="1"/>
                        <c:pt idx="0">
                          <c:v>-6.0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D3EA-412C-8A08-19DB6AC0E0FB}"/>
                </c:ext>
              </c:extLst>
            </c:dLbl>
            <c:dLbl>
              <c:idx val="2"/>
              <c:tx>
                <c:strRef>
                  <c:f>'BM-BI'!$H$26</c:f>
                  <c:strCache>
                    <c:ptCount val="1"/>
                    <c:pt idx="0">
                      <c:v>-4.0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{E8140A4A-36FF-4E96-BC58-1CFCCFB66543}</c15:txfldGUID>
                      <c15:f>'BM-BI'!$H$26</c15:f>
                      <c15:dlblFieldTableCache>
                        <c:ptCount val="1"/>
                        <c:pt idx="0">
                          <c:v>-4.0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D3EA-412C-8A08-19DB6AC0E0FB}"/>
                </c:ext>
              </c:extLst>
            </c:dLbl>
            <c:dLbl>
              <c:idx val="3"/>
              <c:tx>
                <c:strRef>
                  <c:f>'BM-BI'!$H$27</c:f>
                  <c:strCache>
                    <c:ptCount val="1"/>
                    <c:pt idx="0">
                      <c:v>-2.0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{291F2A5E-A4C9-477B-9135-6CB859F7C0D5}</c15:txfldGUID>
                      <c15:f>'BM-BI'!$H$27</c15:f>
                      <c15:dlblFieldTableCache>
                        <c:ptCount val="1"/>
                        <c:pt idx="0">
                          <c:v>-2.0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D3EA-412C-8A08-19DB6AC0E0FB}"/>
                </c:ext>
              </c:extLst>
            </c:dLbl>
            <c:dLbl>
              <c:idx val="4"/>
              <c:tx>
                <c:strRef>
                  <c:f>'BM-BI'!$H$28</c:f>
                  <c:strCache>
                    <c:ptCount val="1"/>
                    <c:pt idx="0">
                      <c:v>0.0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{61754C67-43F2-46BA-B196-E42ABDD5341A}</c15:txfldGUID>
                      <c15:f>'BM-BI'!$H$28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D3EA-412C-8A08-19DB6AC0E0FB}"/>
                </c:ext>
              </c:extLst>
            </c:dLbl>
            <c:dLbl>
              <c:idx val="5"/>
              <c:tx>
                <c:strRef>
                  <c:f>'BM-BI'!$H$29</c:f>
                  <c:strCache>
                    <c:ptCount val="1"/>
                    <c:pt idx="0">
                      <c:v>2.0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{815BA959-D53E-4C95-8112-2E926ED54F07}</c15:txfldGUID>
                      <c15:f>'BM-BI'!$H$29</c15:f>
                      <c15:dlblFieldTableCache>
                        <c:ptCount val="1"/>
                        <c:pt idx="0">
                          <c:v>2.0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D3EA-412C-8A08-19DB6AC0E0F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3EA-412C-8A08-19DB6AC0E0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'BM-BI'!$I$24:$I$30</c:f>
              <c:numCache>
                <c:formatCode>General</c:formatCode>
                <c:ptCount val="7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</c:numCache>
            </c:numRef>
          </c:xVal>
          <c:yVal>
            <c:numRef>
              <c:f>'BM-BI'!$J$24:$J$30</c:f>
              <c:numCache>
                <c:formatCode>0.0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3</c:v>
                </c:pt>
                <c:pt idx="3">
                  <c:v>6</c:v>
                </c:pt>
                <c:pt idx="4">
                  <c:v>9</c:v>
                </c:pt>
                <c:pt idx="5">
                  <c:v>12</c:v>
                </c:pt>
                <c:pt idx="6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D3EA-412C-8A08-19DB6AC0E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7328"/>
        <c:axId val="4107888"/>
      </c:scatterChart>
      <c:catAx>
        <c:axId val="410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07888"/>
        <c:crosses val="autoZero"/>
        <c:auto val="1"/>
        <c:lblAlgn val="ctr"/>
        <c:lblOffset val="100"/>
        <c:noMultiLvlLbl val="0"/>
      </c:catAx>
      <c:valAx>
        <c:axId val="4107888"/>
        <c:scaling>
          <c:orientation val="minMax"/>
          <c:max val="14"/>
        </c:scaling>
        <c:delete val="1"/>
        <c:axPos val="l"/>
        <c:numFmt formatCode="0.0" sourceLinked="1"/>
        <c:majorTickMark val="out"/>
        <c:minorTickMark val="none"/>
        <c:tickLblPos val="nextTo"/>
        <c:crossAx val="410732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5969954803288137"/>
          <c:y val="0.90882816936077138"/>
          <c:w val="0.48907820277147007"/>
          <c:h val="8.6531725038276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EE89F48F-8E2E-4B51-9923-A6B9B243AD6B}" type="datetimeFigureOut">
              <a:rPr lang="en-MY" smtClean="0"/>
              <a:t>26/6/2024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1388" y="1241425"/>
            <a:ext cx="23749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76789"/>
            <a:ext cx="5438464" cy="3908425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D927B0C-BC95-49E6-AB17-726B40F783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802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7B0C-BC95-49E6-AB17-726B40F783FC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5233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989" y="3240303"/>
            <a:ext cx="11933873" cy="6893090"/>
          </a:xfrm>
        </p:spPr>
        <p:txBody>
          <a:bodyPr anchor="b"/>
          <a:lstStyle>
            <a:lvl1pPr algn="ctr">
              <a:defRPr sz="92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4981" y="10399217"/>
            <a:ext cx="10529888" cy="4780246"/>
          </a:xfrm>
        </p:spPr>
        <p:txBody>
          <a:bodyPr/>
          <a:lstStyle>
            <a:lvl1pPr marL="0" indent="0" algn="ctr">
              <a:buNone/>
              <a:defRPr sz="3685"/>
            </a:lvl1pPr>
            <a:lvl2pPr marL="701985" indent="0" algn="ctr">
              <a:buNone/>
              <a:defRPr sz="3071"/>
            </a:lvl2pPr>
            <a:lvl3pPr marL="1403970" indent="0" algn="ctr">
              <a:buNone/>
              <a:defRPr sz="2764"/>
            </a:lvl3pPr>
            <a:lvl4pPr marL="2105955" indent="0" algn="ctr">
              <a:buNone/>
              <a:defRPr sz="2457"/>
            </a:lvl4pPr>
            <a:lvl5pPr marL="2807940" indent="0" algn="ctr">
              <a:buNone/>
              <a:defRPr sz="2457"/>
            </a:lvl5pPr>
            <a:lvl6pPr marL="3509924" indent="0" algn="ctr">
              <a:buNone/>
              <a:defRPr sz="2457"/>
            </a:lvl6pPr>
            <a:lvl7pPr marL="4211909" indent="0" algn="ctr">
              <a:buNone/>
              <a:defRPr sz="2457"/>
            </a:lvl7pPr>
            <a:lvl8pPr marL="4913894" indent="0" algn="ctr">
              <a:buNone/>
              <a:defRPr sz="2457"/>
            </a:lvl8pPr>
            <a:lvl9pPr marL="5615879" indent="0" algn="ctr">
              <a:buNone/>
              <a:defRPr sz="24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26/6/2024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31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26/6/2024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109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7268" y="1054129"/>
            <a:ext cx="3027343" cy="167789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40" y="1054129"/>
            <a:ext cx="8906530" cy="167789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26/6/2024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094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26/6/2024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973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928" y="4936081"/>
            <a:ext cx="12109371" cy="8235957"/>
          </a:xfrm>
        </p:spPr>
        <p:txBody>
          <a:bodyPr anchor="b"/>
          <a:lstStyle>
            <a:lvl1pPr>
              <a:defRPr sz="92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928" y="13249954"/>
            <a:ext cx="12109371" cy="4331095"/>
          </a:xfrm>
        </p:spPr>
        <p:txBody>
          <a:bodyPr/>
          <a:lstStyle>
            <a:lvl1pPr marL="0" indent="0">
              <a:buNone/>
              <a:defRPr sz="3685">
                <a:solidFill>
                  <a:schemeClr val="tx1"/>
                </a:solidFill>
              </a:defRPr>
            </a:lvl1pPr>
            <a:lvl2pPr marL="701985" indent="0">
              <a:buNone/>
              <a:defRPr sz="3071">
                <a:solidFill>
                  <a:schemeClr val="tx1">
                    <a:tint val="75000"/>
                  </a:schemeClr>
                </a:solidFill>
              </a:defRPr>
            </a:lvl2pPr>
            <a:lvl3pPr marL="1403970" indent="0">
              <a:buNone/>
              <a:defRPr sz="2764">
                <a:solidFill>
                  <a:schemeClr val="tx1">
                    <a:tint val="75000"/>
                  </a:schemeClr>
                </a:solidFill>
              </a:defRPr>
            </a:lvl3pPr>
            <a:lvl4pPr marL="2105955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4pPr>
            <a:lvl5pPr marL="280794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5pPr>
            <a:lvl6pPr marL="3509924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6pPr>
            <a:lvl7pPr marL="4211909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7pPr>
            <a:lvl8pPr marL="4913894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8pPr>
            <a:lvl9pPr marL="5615879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26/6/2024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07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40" y="5270647"/>
            <a:ext cx="5966936" cy="12562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7674" y="5270647"/>
            <a:ext cx="5966936" cy="12562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26/6/2024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060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054134"/>
            <a:ext cx="12109371" cy="3826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070" y="4853580"/>
            <a:ext cx="5939514" cy="2378664"/>
          </a:xfrm>
        </p:spPr>
        <p:txBody>
          <a:bodyPr anchor="b"/>
          <a:lstStyle>
            <a:lvl1pPr marL="0" indent="0">
              <a:buNone/>
              <a:defRPr sz="3685" b="1"/>
            </a:lvl1pPr>
            <a:lvl2pPr marL="701985" indent="0">
              <a:buNone/>
              <a:defRPr sz="3071" b="1"/>
            </a:lvl2pPr>
            <a:lvl3pPr marL="1403970" indent="0">
              <a:buNone/>
              <a:defRPr sz="2764" b="1"/>
            </a:lvl3pPr>
            <a:lvl4pPr marL="2105955" indent="0">
              <a:buNone/>
              <a:defRPr sz="2457" b="1"/>
            </a:lvl4pPr>
            <a:lvl5pPr marL="2807940" indent="0">
              <a:buNone/>
              <a:defRPr sz="2457" b="1"/>
            </a:lvl5pPr>
            <a:lvl6pPr marL="3509924" indent="0">
              <a:buNone/>
              <a:defRPr sz="2457" b="1"/>
            </a:lvl6pPr>
            <a:lvl7pPr marL="4211909" indent="0">
              <a:buNone/>
              <a:defRPr sz="2457" b="1"/>
            </a:lvl7pPr>
            <a:lvl8pPr marL="4913894" indent="0">
              <a:buNone/>
              <a:defRPr sz="2457" b="1"/>
            </a:lvl8pPr>
            <a:lvl9pPr marL="5615879" indent="0">
              <a:buNone/>
              <a:defRPr sz="2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070" y="7232244"/>
            <a:ext cx="5939514" cy="10637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675" y="4853580"/>
            <a:ext cx="5968765" cy="2378664"/>
          </a:xfrm>
        </p:spPr>
        <p:txBody>
          <a:bodyPr anchor="b"/>
          <a:lstStyle>
            <a:lvl1pPr marL="0" indent="0">
              <a:buNone/>
              <a:defRPr sz="3685" b="1"/>
            </a:lvl1pPr>
            <a:lvl2pPr marL="701985" indent="0">
              <a:buNone/>
              <a:defRPr sz="3071" b="1"/>
            </a:lvl2pPr>
            <a:lvl3pPr marL="1403970" indent="0">
              <a:buNone/>
              <a:defRPr sz="2764" b="1"/>
            </a:lvl3pPr>
            <a:lvl4pPr marL="2105955" indent="0">
              <a:buNone/>
              <a:defRPr sz="2457" b="1"/>
            </a:lvl4pPr>
            <a:lvl5pPr marL="2807940" indent="0">
              <a:buNone/>
              <a:defRPr sz="2457" b="1"/>
            </a:lvl5pPr>
            <a:lvl6pPr marL="3509924" indent="0">
              <a:buNone/>
              <a:defRPr sz="2457" b="1"/>
            </a:lvl6pPr>
            <a:lvl7pPr marL="4211909" indent="0">
              <a:buNone/>
              <a:defRPr sz="2457" b="1"/>
            </a:lvl7pPr>
            <a:lvl8pPr marL="4913894" indent="0">
              <a:buNone/>
              <a:defRPr sz="2457" b="1"/>
            </a:lvl8pPr>
            <a:lvl9pPr marL="5615879" indent="0">
              <a:buNone/>
              <a:defRPr sz="2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675" y="7232244"/>
            <a:ext cx="5968765" cy="10637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26/6/2024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111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26/6/2024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539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26/6/2024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09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319953"/>
            <a:ext cx="4528217" cy="4619837"/>
          </a:xfrm>
        </p:spPr>
        <p:txBody>
          <a:bodyPr anchor="b"/>
          <a:lstStyle>
            <a:lvl1pPr>
              <a:defRPr sz="4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8765" y="2850737"/>
            <a:ext cx="7107674" cy="14070336"/>
          </a:xfrm>
        </p:spPr>
        <p:txBody>
          <a:bodyPr/>
          <a:lstStyle>
            <a:lvl1pPr>
              <a:defRPr sz="4913"/>
            </a:lvl1pPr>
            <a:lvl2pPr>
              <a:defRPr sz="4299"/>
            </a:lvl2pPr>
            <a:lvl3pPr>
              <a:defRPr sz="3685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068" y="5939790"/>
            <a:ext cx="4528217" cy="11004196"/>
          </a:xfrm>
        </p:spPr>
        <p:txBody>
          <a:bodyPr/>
          <a:lstStyle>
            <a:lvl1pPr marL="0" indent="0">
              <a:buNone/>
              <a:defRPr sz="2457"/>
            </a:lvl1pPr>
            <a:lvl2pPr marL="701985" indent="0">
              <a:buNone/>
              <a:defRPr sz="2150"/>
            </a:lvl2pPr>
            <a:lvl3pPr marL="1403970" indent="0">
              <a:buNone/>
              <a:defRPr sz="1842"/>
            </a:lvl3pPr>
            <a:lvl4pPr marL="2105955" indent="0">
              <a:buNone/>
              <a:defRPr sz="1535"/>
            </a:lvl4pPr>
            <a:lvl5pPr marL="2807940" indent="0">
              <a:buNone/>
              <a:defRPr sz="1535"/>
            </a:lvl5pPr>
            <a:lvl6pPr marL="3509924" indent="0">
              <a:buNone/>
              <a:defRPr sz="1535"/>
            </a:lvl6pPr>
            <a:lvl7pPr marL="4211909" indent="0">
              <a:buNone/>
              <a:defRPr sz="1535"/>
            </a:lvl7pPr>
            <a:lvl8pPr marL="4913894" indent="0">
              <a:buNone/>
              <a:defRPr sz="1535"/>
            </a:lvl8pPr>
            <a:lvl9pPr marL="5615879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26/6/2024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55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319953"/>
            <a:ext cx="4528217" cy="4619837"/>
          </a:xfrm>
        </p:spPr>
        <p:txBody>
          <a:bodyPr anchor="b"/>
          <a:lstStyle>
            <a:lvl1pPr>
              <a:defRPr sz="4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68765" y="2850737"/>
            <a:ext cx="7107674" cy="14070336"/>
          </a:xfrm>
        </p:spPr>
        <p:txBody>
          <a:bodyPr anchor="t"/>
          <a:lstStyle>
            <a:lvl1pPr marL="0" indent="0">
              <a:buNone/>
              <a:defRPr sz="4913"/>
            </a:lvl1pPr>
            <a:lvl2pPr marL="701985" indent="0">
              <a:buNone/>
              <a:defRPr sz="4299"/>
            </a:lvl2pPr>
            <a:lvl3pPr marL="1403970" indent="0">
              <a:buNone/>
              <a:defRPr sz="3685"/>
            </a:lvl3pPr>
            <a:lvl4pPr marL="2105955" indent="0">
              <a:buNone/>
              <a:defRPr sz="3071"/>
            </a:lvl4pPr>
            <a:lvl5pPr marL="2807940" indent="0">
              <a:buNone/>
              <a:defRPr sz="3071"/>
            </a:lvl5pPr>
            <a:lvl6pPr marL="3509924" indent="0">
              <a:buNone/>
              <a:defRPr sz="3071"/>
            </a:lvl6pPr>
            <a:lvl7pPr marL="4211909" indent="0">
              <a:buNone/>
              <a:defRPr sz="3071"/>
            </a:lvl7pPr>
            <a:lvl8pPr marL="4913894" indent="0">
              <a:buNone/>
              <a:defRPr sz="3071"/>
            </a:lvl8pPr>
            <a:lvl9pPr marL="5615879" indent="0">
              <a:buNone/>
              <a:defRPr sz="307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068" y="5939790"/>
            <a:ext cx="4528217" cy="11004196"/>
          </a:xfrm>
        </p:spPr>
        <p:txBody>
          <a:bodyPr/>
          <a:lstStyle>
            <a:lvl1pPr marL="0" indent="0">
              <a:buNone/>
              <a:defRPr sz="2457"/>
            </a:lvl1pPr>
            <a:lvl2pPr marL="701985" indent="0">
              <a:buNone/>
              <a:defRPr sz="2150"/>
            </a:lvl2pPr>
            <a:lvl3pPr marL="1403970" indent="0">
              <a:buNone/>
              <a:defRPr sz="1842"/>
            </a:lvl3pPr>
            <a:lvl4pPr marL="2105955" indent="0">
              <a:buNone/>
              <a:defRPr sz="1535"/>
            </a:lvl4pPr>
            <a:lvl5pPr marL="2807940" indent="0">
              <a:buNone/>
              <a:defRPr sz="1535"/>
            </a:lvl5pPr>
            <a:lvl6pPr marL="3509924" indent="0">
              <a:buNone/>
              <a:defRPr sz="1535"/>
            </a:lvl6pPr>
            <a:lvl7pPr marL="4211909" indent="0">
              <a:buNone/>
              <a:defRPr sz="1535"/>
            </a:lvl7pPr>
            <a:lvl8pPr marL="4913894" indent="0">
              <a:buNone/>
              <a:defRPr sz="1535"/>
            </a:lvl8pPr>
            <a:lvl9pPr marL="5615879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26/6/2024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60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240" y="1054134"/>
            <a:ext cx="12109371" cy="3826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40" y="5270647"/>
            <a:ext cx="12109371" cy="1256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5240" y="18351022"/>
            <a:ext cx="3158966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8B76-F61F-4575-9342-EF07770A86FF}" type="datetimeFigureOut">
              <a:rPr lang="en-MY" smtClean="0"/>
              <a:t>26/6/2024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0701" y="18351022"/>
            <a:ext cx="4738449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5644" y="18351022"/>
            <a:ext cx="3158966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937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03970" rtl="0" eaLnBrk="1" latinLnBrk="0" hangingPunct="1">
        <a:lnSpc>
          <a:spcPct val="90000"/>
        </a:lnSpc>
        <a:spcBef>
          <a:spcPct val="0"/>
        </a:spcBef>
        <a:buNone/>
        <a:defRPr sz="67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140397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105297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75496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3071" kern="1200">
          <a:solidFill>
            <a:schemeClr val="tx1"/>
          </a:solidFill>
          <a:latin typeface="+mn-lt"/>
          <a:ea typeface="+mn-ea"/>
          <a:cs typeface="+mn-cs"/>
        </a:defRPr>
      </a:lvl3pPr>
      <a:lvl4pPr marL="245694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315893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86091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56290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526488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966871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701985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40397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3pPr>
      <a:lvl4pPr marL="2105955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280794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509924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211909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4913894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615879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5.wdp"/><Relationship Id="rId26" Type="http://schemas.openxmlformats.org/officeDocument/2006/relationships/image" Target="../media/image17.jpe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chart" Target="../charts/chart1.xml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28" Type="http://schemas.openxmlformats.org/officeDocument/2006/relationships/image" Target="../media/image19.jpe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31" Type="http://schemas.openxmlformats.org/officeDocument/2006/relationships/image" Target="../media/image22.jpe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4.png"/><Relationship Id="rId27" Type="http://schemas.openxmlformats.org/officeDocument/2006/relationships/image" Target="../media/image18.jpeg"/><Relationship Id="rId30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>
            <a:extLst>
              <a:ext uri="{FF2B5EF4-FFF2-40B4-BE49-F238E27FC236}">
                <a16:creationId xmlns:a16="http://schemas.microsoft.com/office/drawing/2014/main" id="{A9EDE879-15C3-4CE2-9F3D-A347FADF6139}"/>
              </a:ext>
            </a:extLst>
          </p:cNvPr>
          <p:cNvSpPr/>
          <p:nvPr/>
        </p:nvSpPr>
        <p:spPr>
          <a:xfrm>
            <a:off x="-9830" y="2553740"/>
            <a:ext cx="14063410" cy="12649163"/>
          </a:xfrm>
          <a:prstGeom prst="rect">
            <a:avLst/>
          </a:prstGeom>
          <a:solidFill>
            <a:srgbClr val="FCF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3" name="Flowchart: Document 292">
            <a:extLst>
              <a:ext uri="{FF2B5EF4-FFF2-40B4-BE49-F238E27FC236}">
                <a16:creationId xmlns:a16="http://schemas.microsoft.com/office/drawing/2014/main" id="{AD40B028-E4F2-4193-B4E1-F6569E7015BA}"/>
              </a:ext>
            </a:extLst>
          </p:cNvPr>
          <p:cNvSpPr/>
          <p:nvPr/>
        </p:nvSpPr>
        <p:spPr>
          <a:xfrm flipV="1">
            <a:off x="-11624" y="18816988"/>
            <a:ext cx="14120491" cy="267493"/>
          </a:xfrm>
          <a:prstGeom prst="rect">
            <a:avLst/>
          </a:prstGeom>
          <a:solidFill>
            <a:srgbClr val="2D3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4000" dirty="0">
              <a:solidFill>
                <a:srgbClr val="2D3055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27D0D7C-4CCB-4CEA-9A1D-8E203551B388}"/>
              </a:ext>
            </a:extLst>
          </p:cNvPr>
          <p:cNvSpPr txBox="1"/>
          <p:nvPr/>
        </p:nvSpPr>
        <p:spPr>
          <a:xfrm>
            <a:off x="3964263" y="18805760"/>
            <a:ext cx="6513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1200" dirty="0">
                <a:solidFill>
                  <a:srgbClr val="FFEFD5"/>
                </a:solidFill>
                <a:latin typeface="Arial Nova Cond" panose="020B0506020202020204" pitchFamily="34" charset="0"/>
              </a:rPr>
              <a:t>Source : Producer Price Index (2010=100) Local Production, Department of Statistics Malaysia (DOSM)</a:t>
            </a:r>
          </a:p>
        </p:txBody>
      </p:sp>
      <p:sp>
        <p:nvSpPr>
          <p:cNvPr id="193" name="TextBox 1">
            <a:extLst>
              <a:ext uri="{FF2B5EF4-FFF2-40B4-BE49-F238E27FC236}">
                <a16:creationId xmlns:a16="http://schemas.microsoft.com/office/drawing/2014/main" id="{1D1F993F-260D-45A9-B133-BD7592F1D479}"/>
              </a:ext>
            </a:extLst>
          </p:cNvPr>
          <p:cNvSpPr txBox="1"/>
          <p:nvPr/>
        </p:nvSpPr>
        <p:spPr>
          <a:xfrm>
            <a:off x="266170" y="15879169"/>
            <a:ext cx="1827264" cy="3001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ms-MY" sz="1300" b="1" dirty="0">
                <a:latin typeface="Arial" panose="020B0604020202020204" pitchFamily="34" charset="0"/>
                <a:cs typeface="Arial" panose="020B0604020202020204" pitchFamily="34" charset="0"/>
              </a:rPr>
              <a:t>Index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(2010=100)</a:t>
            </a:r>
            <a:endParaRPr lang="en-MY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TextBox 1">
            <a:extLst>
              <a:ext uri="{FF2B5EF4-FFF2-40B4-BE49-F238E27FC236}">
                <a16:creationId xmlns:a16="http://schemas.microsoft.com/office/drawing/2014/main" id="{48B09FAF-76F5-48F1-84AE-ACD7A5B16424}"/>
              </a:ext>
            </a:extLst>
          </p:cNvPr>
          <p:cNvSpPr txBox="1"/>
          <p:nvPr/>
        </p:nvSpPr>
        <p:spPr>
          <a:xfrm>
            <a:off x="12063126" y="15876318"/>
            <a:ext cx="1806806" cy="2375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s-MY" sz="1300" b="1" dirty="0">
                <a:latin typeface="Arial" panose="020B0604020202020204" pitchFamily="34" charset="0"/>
                <a:cs typeface="Arial" panose="020B0604020202020204" pitchFamily="34" charset="0"/>
              </a:rPr>
              <a:t>  Percentage Change (%)</a:t>
            </a:r>
          </a:p>
        </p:txBody>
      </p:sp>
      <p:sp>
        <p:nvSpPr>
          <p:cNvPr id="180" name="Rectangle 235">
            <a:extLst>
              <a:ext uri="{FF2B5EF4-FFF2-40B4-BE49-F238E27FC236}">
                <a16:creationId xmlns:a16="http://schemas.microsoft.com/office/drawing/2014/main" id="{E8A9312B-F7CC-4E76-8196-7CD66E282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2" y="1687608"/>
            <a:ext cx="1403985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5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MY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Adobe Gothic Std B"/>
                <a:cs typeface="Andalus" panose="02020603050405020304" pitchFamily="18" charset="-78"/>
              </a:rPr>
              <a:t>Producer Price Index (PPI) Local Production, May 2024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CBB462F-1147-4C94-83E7-32D4D4DB4726}"/>
              </a:ext>
            </a:extLst>
          </p:cNvPr>
          <p:cNvSpPr/>
          <p:nvPr/>
        </p:nvSpPr>
        <p:spPr>
          <a:xfrm>
            <a:off x="-36216" y="15152542"/>
            <a:ext cx="14082616" cy="680076"/>
          </a:xfrm>
          <a:prstGeom prst="rect">
            <a:avLst/>
          </a:prstGeom>
          <a:solidFill>
            <a:srgbClr val="94C9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haroni" panose="02010803020104030203" pitchFamily="2" charset="-79"/>
              </a:rPr>
              <a:t>PPI MAY 2023 – MAY 2024</a:t>
            </a:r>
            <a:endParaRPr lang="en-MY" sz="3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569" name="TextBox 388">
            <a:extLst>
              <a:ext uri="{FF2B5EF4-FFF2-40B4-BE49-F238E27FC236}">
                <a16:creationId xmlns:a16="http://schemas.microsoft.com/office/drawing/2014/main" id="{02F32766-4E3C-4B94-A5E1-4280A1AC9825}"/>
              </a:ext>
            </a:extLst>
          </p:cNvPr>
          <p:cNvSpPr txBox="1"/>
          <p:nvPr/>
        </p:nvSpPr>
        <p:spPr>
          <a:xfrm>
            <a:off x="8860583" y="14785848"/>
            <a:ext cx="376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s-MY" sz="1400" b="1" dirty="0">
                <a:latin typeface="Arial" panose="020B0604020202020204" pitchFamily="34" charset="0"/>
                <a:cs typeface="Arial" panose="020B0604020202020204" pitchFamily="34" charset="0"/>
              </a:rPr>
              <a:t>Source: Official website of selected NSO</a:t>
            </a:r>
          </a:p>
        </p:txBody>
      </p: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8772AAF8-A245-4B92-9F0A-E52E6C0366C0}"/>
              </a:ext>
            </a:extLst>
          </p:cNvPr>
          <p:cNvGrpSpPr/>
          <p:nvPr/>
        </p:nvGrpSpPr>
        <p:grpSpPr>
          <a:xfrm>
            <a:off x="558216" y="10982448"/>
            <a:ext cx="2451620" cy="3771621"/>
            <a:chOff x="600530" y="7560193"/>
            <a:chExt cx="1377126" cy="1507015"/>
          </a:xfrm>
        </p:grpSpPr>
        <p:sp>
          <p:nvSpPr>
            <p:cNvPr id="598" name="TextBox 597">
              <a:extLst>
                <a:ext uri="{FF2B5EF4-FFF2-40B4-BE49-F238E27FC236}">
                  <a16:creationId xmlns:a16="http://schemas.microsoft.com/office/drawing/2014/main" id="{81CA4F86-57B7-49F8-B279-F7FD7ABA2694}"/>
                </a:ext>
              </a:extLst>
            </p:cNvPr>
            <p:cNvSpPr txBox="1"/>
            <p:nvPr/>
          </p:nvSpPr>
          <p:spPr>
            <a:xfrm>
              <a:off x="725537" y="8919635"/>
              <a:ext cx="1100526" cy="147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800" b="1" dirty="0">
                  <a:latin typeface="Arial Narrow" panose="020B0606020202030204" pitchFamily="34" charset="0"/>
                  <a:cs typeface="Aharoni" panose="02010803020104030203" pitchFamily="2" charset="-79"/>
                </a:rPr>
                <a:t>Finished goods</a:t>
              </a:r>
            </a:p>
          </p:txBody>
        </p:sp>
        <p:pic>
          <p:nvPicPr>
            <p:cNvPr id="599" name="Picture 598">
              <a:extLst>
                <a:ext uri="{FF2B5EF4-FFF2-40B4-BE49-F238E27FC236}">
                  <a16:creationId xmlns:a16="http://schemas.microsoft.com/office/drawing/2014/main" id="{ED25E7BF-3DF8-42E7-A4CB-D668D6242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7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83720" y="8128959"/>
              <a:ext cx="230252" cy="179375"/>
            </a:xfrm>
            <a:prstGeom prst="rect">
              <a:avLst/>
            </a:prstGeom>
          </p:spPr>
        </p:pic>
        <p:pic>
          <p:nvPicPr>
            <p:cNvPr id="600" name="Picture 599">
              <a:extLst>
                <a:ext uri="{FF2B5EF4-FFF2-40B4-BE49-F238E27FC236}">
                  <a16:creationId xmlns:a16="http://schemas.microsoft.com/office/drawing/2014/main" id="{B782B51C-001B-4E3C-8AFF-F9827EB03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8742">
              <a:off x="766253" y="8702747"/>
              <a:ext cx="303803" cy="202362"/>
            </a:xfrm>
            <a:prstGeom prst="rect">
              <a:avLst/>
            </a:prstGeom>
          </p:spPr>
        </p:pic>
        <p:pic>
          <p:nvPicPr>
            <p:cNvPr id="601" name="Picture 600" descr="4444.png">
              <a:extLst>
                <a:ext uri="{FF2B5EF4-FFF2-40B4-BE49-F238E27FC236}">
                  <a16:creationId xmlns:a16="http://schemas.microsoft.com/office/drawing/2014/main" id="{D59D1BA1-3677-45B3-A718-2178B5269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</a:blip>
            <a:stretch>
              <a:fillRect/>
            </a:stretch>
          </p:blipFill>
          <p:spPr>
            <a:xfrm>
              <a:off x="1108186" y="8731800"/>
              <a:ext cx="325552" cy="247104"/>
            </a:xfrm>
            <a:prstGeom prst="rect">
              <a:avLst/>
            </a:prstGeom>
          </p:spPr>
        </p:pic>
        <p:pic>
          <p:nvPicPr>
            <p:cNvPr id="602" name="Picture 601">
              <a:extLst>
                <a:ext uri="{FF2B5EF4-FFF2-40B4-BE49-F238E27FC236}">
                  <a16:creationId xmlns:a16="http://schemas.microsoft.com/office/drawing/2014/main" id="{CAC754CA-2EE5-4980-A23B-DC5B5CDFC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13347">
              <a:off x="1498495" y="8665228"/>
              <a:ext cx="222516" cy="303971"/>
            </a:xfrm>
            <a:prstGeom prst="rect">
              <a:avLst/>
            </a:prstGeom>
          </p:spPr>
        </p:pic>
        <p:pic>
          <p:nvPicPr>
            <p:cNvPr id="603" name="Picture 602">
              <a:extLst>
                <a:ext uri="{FF2B5EF4-FFF2-40B4-BE49-F238E27FC236}">
                  <a16:creationId xmlns:a16="http://schemas.microsoft.com/office/drawing/2014/main" id="{07B25B8B-E0F6-49D8-A2A5-CB9A1A78F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740" y="8145400"/>
              <a:ext cx="246008" cy="1793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4" name="Picture 603">
              <a:extLst>
                <a:ext uri="{FF2B5EF4-FFF2-40B4-BE49-F238E27FC236}">
                  <a16:creationId xmlns:a16="http://schemas.microsoft.com/office/drawing/2014/main" id="{8A623FC8-F25C-4E28-BC39-11523B579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28" y="7560193"/>
              <a:ext cx="427275" cy="265307"/>
            </a:xfrm>
            <a:prstGeom prst="rect">
              <a:avLst/>
            </a:prstGeom>
          </p:spPr>
        </p:pic>
        <p:pic>
          <p:nvPicPr>
            <p:cNvPr id="605" name="Picture 604">
              <a:extLst>
                <a:ext uri="{FF2B5EF4-FFF2-40B4-BE49-F238E27FC236}">
                  <a16:creationId xmlns:a16="http://schemas.microsoft.com/office/drawing/2014/main" id="{8EA5D7E9-FADC-436D-A3D3-471BF4BED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  <a14:imgEffect>
                        <a14:brightnessContrast bright="-50000" contrast="7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5111" y="7595364"/>
              <a:ext cx="363799" cy="18909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C937FC67-8B5A-4C8B-B277-BFF5F025B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020202">
                    <a:alpha val="2353"/>
                  </a:srgbClr>
                </a:clrFrom>
                <a:clrTo>
                  <a:srgbClr val="020202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554834" y="7509186"/>
              <a:ext cx="235267" cy="373262"/>
            </a:xfrm>
            <a:prstGeom prst="rect">
              <a:avLst/>
            </a:prstGeom>
          </p:spPr>
        </p:pic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id="{8A0D71EF-3360-4690-A626-2159DA8B2A85}"/>
                </a:ext>
              </a:extLst>
            </p:cNvPr>
            <p:cNvSpPr txBox="1"/>
            <p:nvPr/>
          </p:nvSpPr>
          <p:spPr>
            <a:xfrm>
              <a:off x="658121" y="7793431"/>
              <a:ext cx="1291067" cy="25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800" b="1" dirty="0">
                  <a:latin typeface="Arial Narrow" panose="020B0606020202030204" pitchFamily="34" charset="0"/>
                  <a:cs typeface="Aharoni" panose="02010803020104030203" pitchFamily="2" charset="-79"/>
                </a:rPr>
                <a:t>Crude materials for further processing</a:t>
              </a:r>
            </a:p>
          </p:txBody>
        </p: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id="{EB3CDC93-81ED-4639-8074-89FE79179EC5}"/>
                </a:ext>
              </a:extLst>
            </p:cNvPr>
            <p:cNvSpPr txBox="1"/>
            <p:nvPr/>
          </p:nvSpPr>
          <p:spPr>
            <a:xfrm>
              <a:off x="600530" y="8327392"/>
              <a:ext cx="1377126" cy="25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800" b="1" dirty="0">
                  <a:latin typeface="Arial Narrow" panose="020B0606020202030204" pitchFamily="34" charset="0"/>
                  <a:cs typeface="Aharoni" panose="02010803020104030203" pitchFamily="2" charset="-79"/>
                </a:rPr>
                <a:t>Intermediate materials, supplies &amp; components</a:t>
              </a:r>
            </a:p>
          </p:txBody>
        </p:sp>
        <p:pic>
          <p:nvPicPr>
            <p:cNvPr id="609" name="Picture 608">
              <a:extLst>
                <a:ext uri="{FF2B5EF4-FFF2-40B4-BE49-F238E27FC236}">
                  <a16:creationId xmlns:a16="http://schemas.microsoft.com/office/drawing/2014/main" id="{D448BBB3-BA57-4BBE-9BF6-6750B7AFA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645" y="8108488"/>
              <a:ext cx="573269" cy="25625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BFC69C-43EC-476A-BBD4-E1D0BD28B58A}"/>
              </a:ext>
            </a:extLst>
          </p:cNvPr>
          <p:cNvGrpSpPr/>
          <p:nvPr/>
        </p:nvGrpSpPr>
        <p:grpSpPr>
          <a:xfrm>
            <a:off x="147898" y="10014942"/>
            <a:ext cx="7600357" cy="540000"/>
            <a:chOff x="329709" y="10142277"/>
            <a:chExt cx="7761163" cy="540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CFB3140-09EE-467C-AA4B-78413892643F}"/>
                </a:ext>
              </a:extLst>
            </p:cNvPr>
            <p:cNvSpPr/>
            <p:nvPr/>
          </p:nvSpPr>
          <p:spPr>
            <a:xfrm>
              <a:off x="564839" y="10142277"/>
              <a:ext cx="7308000" cy="540000"/>
            </a:xfrm>
            <a:prstGeom prst="roundRect">
              <a:avLst>
                <a:gd name="adj" fmla="val 50000"/>
              </a:avLst>
            </a:prstGeom>
            <a:solidFill>
              <a:srgbClr val="F1A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70" name="Rectangle: Rounded Corners 348">
              <a:extLst>
                <a:ext uri="{FF2B5EF4-FFF2-40B4-BE49-F238E27FC236}">
                  <a16:creationId xmlns:a16="http://schemas.microsoft.com/office/drawing/2014/main" id="{D243910A-ED95-4B35-9390-CED7FB9267AB}"/>
                </a:ext>
              </a:extLst>
            </p:cNvPr>
            <p:cNvSpPr/>
            <p:nvPr/>
          </p:nvSpPr>
          <p:spPr>
            <a:xfrm>
              <a:off x="329709" y="10216312"/>
              <a:ext cx="7761163" cy="36022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haroni" panose="02010803020104030203" pitchFamily="2" charset="-79"/>
                </a:rPr>
                <a:t>PPI BY STAGE PROCESSING</a:t>
              </a:r>
              <a:endParaRPr lang="en-MY" sz="23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8027A7-E5F9-47CD-8E80-43B11747D31B}"/>
              </a:ext>
            </a:extLst>
          </p:cNvPr>
          <p:cNvGrpSpPr/>
          <p:nvPr/>
        </p:nvGrpSpPr>
        <p:grpSpPr>
          <a:xfrm>
            <a:off x="3232414" y="11662469"/>
            <a:ext cx="1728" cy="2534803"/>
            <a:chOff x="3623775" y="11822462"/>
            <a:chExt cx="1728" cy="2534803"/>
          </a:xfrm>
        </p:grpSpPr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50389DEE-AA24-4127-8F8D-C871D9B83AE0}"/>
                </a:ext>
              </a:extLst>
            </p:cNvPr>
            <p:cNvCxnSpPr/>
            <p:nvPr/>
          </p:nvCxnSpPr>
          <p:spPr>
            <a:xfrm flipH="1">
              <a:off x="3623775" y="13097265"/>
              <a:ext cx="1728" cy="1260000"/>
            </a:xfrm>
            <a:prstGeom prst="line">
              <a:avLst/>
            </a:prstGeom>
            <a:ln w="76200">
              <a:solidFill>
                <a:srgbClr val="2D305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D4F4593D-A6EB-4F71-A8FB-B2FC495C84AB}"/>
                </a:ext>
              </a:extLst>
            </p:cNvPr>
            <p:cNvCxnSpPr/>
            <p:nvPr/>
          </p:nvCxnSpPr>
          <p:spPr>
            <a:xfrm flipH="1">
              <a:off x="3623775" y="11822462"/>
              <a:ext cx="1728" cy="1260000"/>
            </a:xfrm>
            <a:prstGeom prst="line">
              <a:avLst/>
            </a:prstGeom>
            <a:ln w="76200">
              <a:solidFill>
                <a:srgbClr val="2D305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E58788-8FEF-47F7-A079-00434454F4C5}"/>
              </a:ext>
            </a:extLst>
          </p:cNvPr>
          <p:cNvGrpSpPr/>
          <p:nvPr/>
        </p:nvGrpSpPr>
        <p:grpSpPr>
          <a:xfrm>
            <a:off x="3572203" y="11108011"/>
            <a:ext cx="3604227" cy="3464762"/>
            <a:chOff x="3963564" y="11268004"/>
            <a:chExt cx="3604227" cy="3464762"/>
          </a:xfrm>
        </p:grpSpPr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7975295F-B596-4346-B236-C34C4C31058D}"/>
                </a:ext>
              </a:extLst>
            </p:cNvPr>
            <p:cNvSpPr txBox="1"/>
            <p:nvPr/>
          </p:nvSpPr>
          <p:spPr>
            <a:xfrm>
              <a:off x="3963564" y="11841512"/>
              <a:ext cx="1832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600" b="1" dirty="0">
                  <a:solidFill>
                    <a:srgbClr val="458B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 2024: 7.4%</a:t>
              </a:r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00EFE45F-088B-425B-B972-6675022733E1}"/>
                </a:ext>
              </a:extLst>
            </p:cNvPr>
            <p:cNvCxnSpPr/>
            <p:nvPr/>
          </p:nvCxnSpPr>
          <p:spPr>
            <a:xfrm>
              <a:off x="5754776" y="11368545"/>
              <a:ext cx="1193" cy="504000"/>
            </a:xfrm>
            <a:prstGeom prst="line">
              <a:avLst/>
            </a:prstGeom>
            <a:ln w="381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B2AB9B04-A0AA-48A7-A2A4-1671E25F0414}"/>
                </a:ext>
              </a:extLst>
            </p:cNvPr>
            <p:cNvSpPr txBox="1"/>
            <p:nvPr/>
          </p:nvSpPr>
          <p:spPr>
            <a:xfrm>
              <a:off x="4162559" y="11268004"/>
              <a:ext cx="1502113" cy="651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b="1" dirty="0">
                  <a:solidFill>
                    <a:srgbClr val="458B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3.7%</a:t>
              </a:r>
            </a:p>
          </p:txBody>
        </p: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17785D51-A276-4E5D-9CF4-5EEE30D58E3E}"/>
                </a:ext>
              </a:extLst>
            </p:cNvPr>
            <p:cNvSpPr txBox="1"/>
            <p:nvPr/>
          </p:nvSpPr>
          <p:spPr>
            <a:xfrm>
              <a:off x="5735214" y="11841512"/>
              <a:ext cx="1832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600" b="1" dirty="0">
                  <a:solidFill>
                    <a:srgbClr val="2D30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 2024: 0.7%</a:t>
              </a:r>
            </a:p>
          </p:txBody>
        </p: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A2DBFD55-02AD-4B1C-967B-08B56F7F1A85}"/>
                </a:ext>
              </a:extLst>
            </p:cNvPr>
            <p:cNvSpPr txBox="1"/>
            <p:nvPr/>
          </p:nvSpPr>
          <p:spPr>
            <a:xfrm>
              <a:off x="5934209" y="11325154"/>
              <a:ext cx="1502113" cy="651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3600" b="1" dirty="0">
                  <a:solidFill>
                    <a:srgbClr val="2D30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-4.3%</a:t>
              </a:r>
            </a:p>
          </p:txBody>
        </p:sp>
        <p:sp>
          <p:nvSpPr>
            <p:cNvPr id="461" name="TextBox 460">
              <a:extLst>
                <a:ext uri="{FF2B5EF4-FFF2-40B4-BE49-F238E27FC236}">
                  <a16:creationId xmlns:a16="http://schemas.microsoft.com/office/drawing/2014/main" id="{ABF79470-461C-4788-9E90-D8B718F2067C}"/>
                </a:ext>
              </a:extLst>
            </p:cNvPr>
            <p:cNvSpPr txBox="1"/>
            <p:nvPr/>
          </p:nvSpPr>
          <p:spPr>
            <a:xfrm>
              <a:off x="3963564" y="13117862"/>
              <a:ext cx="1832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600" b="1" dirty="0">
                  <a:solidFill>
                    <a:srgbClr val="458B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 2024: -0.1%</a:t>
              </a:r>
            </a:p>
          </p:txBody>
        </p: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A88AD180-FAC0-4888-A654-26C5EEA1AE09}"/>
                </a:ext>
              </a:extLst>
            </p:cNvPr>
            <p:cNvCxnSpPr/>
            <p:nvPr/>
          </p:nvCxnSpPr>
          <p:spPr>
            <a:xfrm>
              <a:off x="5754776" y="12644895"/>
              <a:ext cx="1193" cy="504000"/>
            </a:xfrm>
            <a:prstGeom prst="line">
              <a:avLst/>
            </a:prstGeom>
            <a:ln w="381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AACD74F6-6C95-4302-B1CA-A018730B471A}"/>
                </a:ext>
              </a:extLst>
            </p:cNvPr>
            <p:cNvSpPr txBox="1"/>
            <p:nvPr/>
          </p:nvSpPr>
          <p:spPr>
            <a:xfrm>
              <a:off x="4162559" y="12544354"/>
              <a:ext cx="1502113" cy="651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b="1" dirty="0">
                  <a:solidFill>
                    <a:srgbClr val="458B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-0.1%</a:t>
              </a:r>
            </a:p>
          </p:txBody>
        </p:sp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47CA56E1-0906-4D42-9C19-F1B9B92368CB}"/>
                </a:ext>
              </a:extLst>
            </p:cNvPr>
            <p:cNvSpPr txBox="1"/>
            <p:nvPr/>
          </p:nvSpPr>
          <p:spPr>
            <a:xfrm>
              <a:off x="5735214" y="13117862"/>
              <a:ext cx="1832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600" b="1" dirty="0">
                  <a:solidFill>
                    <a:srgbClr val="2D30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 2024: 0.5%</a:t>
              </a:r>
            </a:p>
          </p:txBody>
        </p:sp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03CCE493-8E21-4AEA-9D8C-356B585C4AC3}"/>
                </a:ext>
              </a:extLst>
            </p:cNvPr>
            <p:cNvSpPr txBox="1"/>
            <p:nvPr/>
          </p:nvSpPr>
          <p:spPr>
            <a:xfrm>
              <a:off x="5934209" y="12601504"/>
              <a:ext cx="1502113" cy="651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3600" b="1" dirty="0">
                  <a:solidFill>
                    <a:srgbClr val="2D30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-0.4%</a:t>
              </a: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CE234E38-F41E-4E4A-8134-7A1D877266C9}"/>
                </a:ext>
              </a:extLst>
            </p:cNvPr>
            <p:cNvSpPr txBox="1"/>
            <p:nvPr/>
          </p:nvSpPr>
          <p:spPr>
            <a:xfrm>
              <a:off x="3963564" y="14394212"/>
              <a:ext cx="1832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600" b="1" dirty="0">
                  <a:solidFill>
                    <a:srgbClr val="458B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 2024: 2.4%</a:t>
              </a: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38244B2E-2C62-499C-A217-7BE91C310863}"/>
                </a:ext>
              </a:extLst>
            </p:cNvPr>
            <p:cNvCxnSpPr/>
            <p:nvPr/>
          </p:nvCxnSpPr>
          <p:spPr>
            <a:xfrm>
              <a:off x="5754776" y="13921245"/>
              <a:ext cx="1193" cy="504000"/>
            </a:xfrm>
            <a:prstGeom prst="line">
              <a:avLst/>
            </a:prstGeom>
            <a:ln w="38100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80F08E0B-C19A-468F-9131-660397584459}"/>
                </a:ext>
              </a:extLst>
            </p:cNvPr>
            <p:cNvSpPr txBox="1"/>
            <p:nvPr/>
          </p:nvSpPr>
          <p:spPr>
            <a:xfrm>
              <a:off x="4162559" y="13820704"/>
              <a:ext cx="1502113" cy="651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b="1" dirty="0">
                  <a:solidFill>
                    <a:srgbClr val="458B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3.3%</a:t>
              </a:r>
            </a:p>
          </p:txBody>
        </p:sp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E519F46A-1B1E-474D-BC27-B4CAC7E83F5B}"/>
                </a:ext>
              </a:extLst>
            </p:cNvPr>
            <p:cNvSpPr txBox="1"/>
            <p:nvPr/>
          </p:nvSpPr>
          <p:spPr>
            <a:xfrm>
              <a:off x="5735214" y="14394212"/>
              <a:ext cx="1832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600" b="1" dirty="0">
                  <a:solidFill>
                    <a:srgbClr val="2D30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 2024: 0.4%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41C2B764-9829-4D8D-B0FB-9E22D4350CA6}"/>
                </a:ext>
              </a:extLst>
            </p:cNvPr>
            <p:cNvSpPr txBox="1"/>
            <p:nvPr/>
          </p:nvSpPr>
          <p:spPr>
            <a:xfrm>
              <a:off x="5934209" y="13877854"/>
              <a:ext cx="1502113" cy="651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3600" b="1" dirty="0">
                  <a:solidFill>
                    <a:srgbClr val="2D30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0.7%</a:t>
              </a:r>
            </a:p>
          </p:txBody>
        </p: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6C873BCF-8236-40B3-99D8-D828D758B697}"/>
              </a:ext>
            </a:extLst>
          </p:cNvPr>
          <p:cNvGrpSpPr/>
          <p:nvPr/>
        </p:nvGrpSpPr>
        <p:grpSpPr>
          <a:xfrm>
            <a:off x="7088906" y="9980883"/>
            <a:ext cx="7761163" cy="540000"/>
            <a:chOff x="329709" y="10142277"/>
            <a:chExt cx="7761163" cy="540000"/>
          </a:xfrm>
        </p:grpSpPr>
        <p:sp>
          <p:nvSpPr>
            <p:cNvPr id="486" name="Rectangle: Rounded Corners 485">
              <a:extLst>
                <a:ext uri="{FF2B5EF4-FFF2-40B4-BE49-F238E27FC236}">
                  <a16:creationId xmlns:a16="http://schemas.microsoft.com/office/drawing/2014/main" id="{B619C0DA-EA25-4E84-A79D-8D086C094719}"/>
                </a:ext>
              </a:extLst>
            </p:cNvPr>
            <p:cNvSpPr/>
            <p:nvPr/>
          </p:nvSpPr>
          <p:spPr>
            <a:xfrm>
              <a:off x="1707839" y="10142277"/>
              <a:ext cx="4788000" cy="540000"/>
            </a:xfrm>
            <a:prstGeom prst="roundRect">
              <a:avLst>
                <a:gd name="adj" fmla="val 50000"/>
              </a:avLst>
            </a:prstGeom>
            <a:solidFill>
              <a:srgbClr val="F1A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87" name="Rectangle: Rounded Corners 348">
              <a:extLst>
                <a:ext uri="{FF2B5EF4-FFF2-40B4-BE49-F238E27FC236}">
                  <a16:creationId xmlns:a16="http://schemas.microsoft.com/office/drawing/2014/main" id="{7D0C8EA5-12AF-4C45-9B41-7EDCA999E732}"/>
                </a:ext>
              </a:extLst>
            </p:cNvPr>
            <p:cNvSpPr/>
            <p:nvPr/>
          </p:nvSpPr>
          <p:spPr>
            <a:xfrm>
              <a:off x="329709" y="10216312"/>
              <a:ext cx="7761163" cy="36022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haroni" panose="02010803020104030203" pitchFamily="2" charset="-79"/>
                </a:rPr>
                <a:t>PPI OF SELECTED COUNTRIES</a:t>
              </a:r>
              <a:endParaRPr lang="en-MY" sz="23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5DFE25B5-9C09-4B56-A2D9-8666419694E3}"/>
              </a:ext>
            </a:extLst>
          </p:cNvPr>
          <p:cNvGrpSpPr/>
          <p:nvPr/>
        </p:nvGrpSpPr>
        <p:grpSpPr>
          <a:xfrm>
            <a:off x="-316893" y="5031618"/>
            <a:ext cx="3074499" cy="946666"/>
            <a:chOff x="1032208" y="867652"/>
            <a:chExt cx="1594244" cy="946666"/>
          </a:xfrm>
        </p:grpSpPr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135902FD-9659-4DEA-80E5-1EC99923C54E}"/>
                </a:ext>
              </a:extLst>
            </p:cNvPr>
            <p:cNvGrpSpPr/>
            <p:nvPr/>
          </p:nvGrpSpPr>
          <p:grpSpPr>
            <a:xfrm>
              <a:off x="1032208" y="867652"/>
              <a:ext cx="1025860" cy="938308"/>
              <a:chOff x="1808" y="33339"/>
              <a:chExt cx="1025860" cy="938308"/>
            </a:xfrm>
          </p:grpSpPr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FB598C94-D08B-4B42-B93C-7E2417795FE6}"/>
                  </a:ext>
                </a:extLst>
              </p:cNvPr>
              <p:cNvSpPr txBox="1"/>
              <p:nvPr/>
            </p:nvSpPr>
            <p:spPr>
              <a:xfrm>
                <a:off x="131846" y="33339"/>
                <a:ext cx="7772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3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1.3%</a:t>
                </a:r>
              </a:p>
            </p:txBody>
          </p:sp>
          <p:sp>
            <p:nvSpPr>
              <p:cNvPr id="483" name="TextBox 482">
                <a:extLst>
                  <a:ext uri="{FF2B5EF4-FFF2-40B4-BE49-F238E27FC236}">
                    <a16:creationId xmlns:a16="http://schemas.microsoft.com/office/drawing/2014/main" id="{737667F2-AC12-45F2-ACE0-9B94397A6955}"/>
                  </a:ext>
                </a:extLst>
              </p:cNvPr>
              <p:cNvSpPr txBox="1"/>
              <p:nvPr/>
            </p:nvSpPr>
            <p:spPr>
              <a:xfrm>
                <a:off x="1808" y="509982"/>
                <a:ext cx="1025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1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Apr 2024 : </a:t>
                </a:r>
              </a:p>
              <a:p>
                <a:pPr algn="ctr"/>
                <a:r>
                  <a:rPr lang="ms-MY" sz="1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5.4%</a:t>
                </a:r>
              </a:p>
            </p:txBody>
          </p:sp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96011003-D278-42B1-8EDA-EA217BC4F76C}"/>
                </a:ext>
              </a:extLst>
            </p:cNvPr>
            <p:cNvGrpSpPr/>
            <p:nvPr/>
          </p:nvGrpSpPr>
          <p:grpSpPr>
            <a:xfrm>
              <a:off x="1600592" y="905608"/>
              <a:ext cx="1025860" cy="908710"/>
              <a:chOff x="522077" y="234024"/>
              <a:chExt cx="1025860" cy="908710"/>
            </a:xfrm>
          </p:grpSpPr>
          <p:sp>
            <p:nvSpPr>
              <p:cNvPr id="480" name="TextBox 479">
                <a:extLst>
                  <a:ext uri="{FF2B5EF4-FFF2-40B4-BE49-F238E27FC236}">
                    <a16:creationId xmlns:a16="http://schemas.microsoft.com/office/drawing/2014/main" id="{8F075E43-AF80-4F49-A611-1CFAFC5B9BE6}"/>
                  </a:ext>
                </a:extLst>
              </p:cNvPr>
              <p:cNvSpPr txBox="1"/>
              <p:nvPr/>
            </p:nvSpPr>
            <p:spPr>
              <a:xfrm>
                <a:off x="687793" y="234024"/>
                <a:ext cx="706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28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-4.6%</a:t>
                </a:r>
              </a:p>
            </p:txBody>
          </p:sp>
          <p:sp>
            <p:nvSpPr>
              <p:cNvPr id="481" name="TextBox 480">
                <a:extLst>
                  <a:ext uri="{FF2B5EF4-FFF2-40B4-BE49-F238E27FC236}">
                    <a16:creationId xmlns:a16="http://schemas.microsoft.com/office/drawing/2014/main" id="{2FA20064-5834-4FE8-A8F9-B55B3022E18B}"/>
                  </a:ext>
                </a:extLst>
              </p:cNvPr>
              <p:cNvSpPr txBox="1"/>
              <p:nvPr/>
            </p:nvSpPr>
            <p:spPr>
              <a:xfrm>
                <a:off x="522077" y="681069"/>
                <a:ext cx="1025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12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Apr 2024 : </a:t>
                </a:r>
              </a:p>
              <a:p>
                <a:pPr algn="ctr"/>
                <a:r>
                  <a:rPr lang="ms-MY" sz="12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0.7%</a:t>
                </a:r>
              </a:p>
            </p:txBody>
          </p:sp>
        </p:grp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7D7240F9-4B73-478F-B149-6D1679887B0C}"/>
                </a:ext>
              </a:extLst>
            </p:cNvPr>
            <p:cNvCxnSpPr/>
            <p:nvPr/>
          </p:nvCxnSpPr>
          <p:spPr>
            <a:xfrm>
              <a:off x="1834965" y="1013656"/>
              <a:ext cx="1193" cy="464744"/>
            </a:xfrm>
            <a:prstGeom prst="line">
              <a:avLst/>
            </a:prstGeom>
            <a:ln w="28575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39D2E57-A17E-4756-AE36-3BEFB9696390}"/>
              </a:ext>
            </a:extLst>
          </p:cNvPr>
          <p:cNvCxnSpPr>
            <a:cxnSpLocks/>
          </p:cNvCxnSpPr>
          <p:nvPr/>
        </p:nvCxnSpPr>
        <p:spPr>
          <a:xfrm>
            <a:off x="1157853" y="4712515"/>
            <a:ext cx="7056000" cy="31507"/>
          </a:xfrm>
          <a:prstGeom prst="line">
            <a:avLst/>
          </a:prstGeom>
          <a:ln w="38100">
            <a:solidFill>
              <a:srgbClr val="2D305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4BC6F0EC-D128-46B6-826A-D7221609F339}"/>
              </a:ext>
            </a:extLst>
          </p:cNvPr>
          <p:cNvGrpSpPr/>
          <p:nvPr/>
        </p:nvGrpSpPr>
        <p:grpSpPr>
          <a:xfrm>
            <a:off x="536697" y="3131004"/>
            <a:ext cx="1391384" cy="1794383"/>
            <a:chOff x="335161" y="3023611"/>
            <a:chExt cx="1391384" cy="1794383"/>
          </a:xfrm>
        </p:grpSpPr>
        <p:sp>
          <p:nvSpPr>
            <p:cNvPr id="234" name="Isosceles Triangle 233">
              <a:extLst>
                <a:ext uri="{FF2B5EF4-FFF2-40B4-BE49-F238E27FC236}">
                  <a16:creationId xmlns:a16="http://schemas.microsoft.com/office/drawing/2014/main" id="{AE5ACB72-1FE8-465C-A4AB-AF2A466BBD8E}"/>
                </a:ext>
              </a:extLst>
            </p:cNvPr>
            <p:cNvSpPr/>
            <p:nvPr/>
          </p:nvSpPr>
          <p:spPr>
            <a:xfrm flipV="1">
              <a:off x="870377" y="4601994"/>
              <a:ext cx="324000" cy="216000"/>
            </a:xfrm>
            <a:prstGeom prst="triangle">
              <a:avLst/>
            </a:prstGeom>
            <a:solidFill>
              <a:srgbClr val="2D30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0" name="Teardrop 229">
              <a:extLst>
                <a:ext uri="{FF2B5EF4-FFF2-40B4-BE49-F238E27FC236}">
                  <a16:creationId xmlns:a16="http://schemas.microsoft.com/office/drawing/2014/main" id="{F05D0140-C451-4293-8DB4-683CCAF32181}"/>
                </a:ext>
              </a:extLst>
            </p:cNvPr>
            <p:cNvSpPr/>
            <p:nvPr/>
          </p:nvSpPr>
          <p:spPr>
            <a:xfrm rot="8142208">
              <a:off x="335161" y="3023611"/>
              <a:ext cx="1391384" cy="1419103"/>
            </a:xfrm>
            <a:prstGeom prst="teardrop">
              <a:avLst/>
            </a:prstGeom>
            <a:solidFill>
              <a:srgbClr val="91C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40D151D4-D430-448E-B5F2-4B1D89E1CC60}"/>
                </a:ext>
              </a:extLst>
            </p:cNvPr>
            <p:cNvSpPr/>
            <p:nvPr/>
          </p:nvSpPr>
          <p:spPr>
            <a:xfrm rot="8142208">
              <a:off x="438391" y="3107680"/>
              <a:ext cx="1185779" cy="1207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32" name="Picture 9" descr="C:\Users\rohainah.yusoff\Desktop\Pertanian1.png">
              <a:extLst>
                <a:ext uri="{FF2B5EF4-FFF2-40B4-BE49-F238E27FC236}">
                  <a16:creationId xmlns:a16="http://schemas.microsoft.com/office/drawing/2014/main" id="{778F4684-F0FE-490D-B74F-F72D9B57A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07" y="3266152"/>
              <a:ext cx="892052" cy="9086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52CA3CFA-F14D-4687-8900-10E53DE04442}"/>
              </a:ext>
            </a:extLst>
          </p:cNvPr>
          <p:cNvGrpSpPr/>
          <p:nvPr/>
        </p:nvGrpSpPr>
        <p:grpSpPr>
          <a:xfrm>
            <a:off x="1443937" y="3535952"/>
            <a:ext cx="3074499" cy="946666"/>
            <a:chOff x="1032208" y="867652"/>
            <a:chExt cx="1594244" cy="946666"/>
          </a:xfrm>
        </p:grpSpPr>
        <p:grpSp>
          <p:nvGrpSpPr>
            <p:cNvPr id="636" name="Group 635">
              <a:extLst>
                <a:ext uri="{FF2B5EF4-FFF2-40B4-BE49-F238E27FC236}">
                  <a16:creationId xmlns:a16="http://schemas.microsoft.com/office/drawing/2014/main" id="{C1595C65-B264-49E7-890C-27CB05FA7016}"/>
                </a:ext>
              </a:extLst>
            </p:cNvPr>
            <p:cNvGrpSpPr/>
            <p:nvPr/>
          </p:nvGrpSpPr>
          <p:grpSpPr>
            <a:xfrm>
              <a:off x="1032208" y="867652"/>
              <a:ext cx="1025860" cy="938308"/>
              <a:chOff x="1808" y="33339"/>
              <a:chExt cx="1025860" cy="938308"/>
            </a:xfrm>
          </p:grpSpPr>
          <p:sp>
            <p:nvSpPr>
              <p:cNvPr id="644" name="TextBox 643">
                <a:extLst>
                  <a:ext uri="{FF2B5EF4-FFF2-40B4-BE49-F238E27FC236}">
                    <a16:creationId xmlns:a16="http://schemas.microsoft.com/office/drawing/2014/main" id="{5D885D4E-B9D1-474A-BDC6-C63738913235}"/>
                  </a:ext>
                </a:extLst>
              </p:cNvPr>
              <p:cNvSpPr txBox="1"/>
              <p:nvPr/>
            </p:nvSpPr>
            <p:spPr>
              <a:xfrm>
                <a:off x="131846" y="33339"/>
                <a:ext cx="7772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3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6.6%</a:t>
                </a:r>
              </a:p>
            </p:txBody>
          </p:sp>
          <p:sp>
            <p:nvSpPr>
              <p:cNvPr id="645" name="TextBox 644">
                <a:extLst>
                  <a:ext uri="{FF2B5EF4-FFF2-40B4-BE49-F238E27FC236}">
                    <a16:creationId xmlns:a16="http://schemas.microsoft.com/office/drawing/2014/main" id="{61B10B80-695A-4230-BDEB-B125487C98A6}"/>
                  </a:ext>
                </a:extLst>
              </p:cNvPr>
              <p:cNvSpPr txBox="1"/>
              <p:nvPr/>
            </p:nvSpPr>
            <p:spPr>
              <a:xfrm>
                <a:off x="1808" y="509982"/>
                <a:ext cx="1025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1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Apr 2024 : </a:t>
                </a:r>
              </a:p>
              <a:p>
                <a:pPr algn="ctr"/>
                <a:r>
                  <a:rPr lang="ms-MY" sz="1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10.0%</a:t>
                </a:r>
              </a:p>
            </p:txBody>
          </p:sp>
        </p:grpSp>
        <p:grpSp>
          <p:nvGrpSpPr>
            <p:cNvPr id="638" name="Group 637">
              <a:extLst>
                <a:ext uri="{FF2B5EF4-FFF2-40B4-BE49-F238E27FC236}">
                  <a16:creationId xmlns:a16="http://schemas.microsoft.com/office/drawing/2014/main" id="{A9F4243E-870F-4311-9141-9039FF2D473C}"/>
                </a:ext>
              </a:extLst>
            </p:cNvPr>
            <p:cNvGrpSpPr/>
            <p:nvPr/>
          </p:nvGrpSpPr>
          <p:grpSpPr>
            <a:xfrm>
              <a:off x="1600592" y="905608"/>
              <a:ext cx="1025860" cy="908710"/>
              <a:chOff x="522077" y="234024"/>
              <a:chExt cx="1025860" cy="908710"/>
            </a:xfrm>
          </p:grpSpPr>
          <p:sp>
            <p:nvSpPr>
              <p:cNvPr id="642" name="TextBox 641">
                <a:extLst>
                  <a:ext uri="{FF2B5EF4-FFF2-40B4-BE49-F238E27FC236}">
                    <a16:creationId xmlns:a16="http://schemas.microsoft.com/office/drawing/2014/main" id="{61F5CCC7-191E-4A54-AF61-D0917F65F199}"/>
                  </a:ext>
                </a:extLst>
              </p:cNvPr>
              <p:cNvSpPr txBox="1"/>
              <p:nvPr/>
            </p:nvSpPr>
            <p:spPr>
              <a:xfrm>
                <a:off x="687793" y="234024"/>
                <a:ext cx="706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28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-5.5%</a:t>
                </a:r>
              </a:p>
            </p:txBody>
          </p:sp>
          <p:sp>
            <p:nvSpPr>
              <p:cNvPr id="643" name="TextBox 642">
                <a:extLst>
                  <a:ext uri="{FF2B5EF4-FFF2-40B4-BE49-F238E27FC236}">
                    <a16:creationId xmlns:a16="http://schemas.microsoft.com/office/drawing/2014/main" id="{9CCA8851-16CB-4A0A-A8FA-7DFEEA2A98A0}"/>
                  </a:ext>
                </a:extLst>
              </p:cNvPr>
              <p:cNvSpPr txBox="1"/>
              <p:nvPr/>
            </p:nvSpPr>
            <p:spPr>
              <a:xfrm>
                <a:off x="522077" y="681069"/>
                <a:ext cx="1025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12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Apr 2024 : </a:t>
                </a:r>
              </a:p>
              <a:p>
                <a:pPr algn="ctr"/>
                <a:r>
                  <a:rPr lang="ms-MY" sz="12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2.1%</a:t>
                </a:r>
              </a:p>
            </p:txBody>
          </p:sp>
        </p:grp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08FD1DA1-72FF-4E4C-A6E7-495F6F8F41A0}"/>
                </a:ext>
              </a:extLst>
            </p:cNvPr>
            <p:cNvCxnSpPr/>
            <p:nvPr/>
          </p:nvCxnSpPr>
          <p:spPr>
            <a:xfrm>
              <a:off x="1834965" y="1013656"/>
              <a:ext cx="1193" cy="464744"/>
            </a:xfrm>
            <a:prstGeom prst="line">
              <a:avLst/>
            </a:prstGeom>
            <a:ln w="28575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DBA797C2-B916-4B5E-B792-2D67982CCF33}"/>
              </a:ext>
            </a:extLst>
          </p:cNvPr>
          <p:cNvGrpSpPr/>
          <p:nvPr/>
        </p:nvGrpSpPr>
        <p:grpSpPr>
          <a:xfrm>
            <a:off x="3178079" y="5030088"/>
            <a:ext cx="3074499" cy="946666"/>
            <a:chOff x="1032208" y="867652"/>
            <a:chExt cx="1594244" cy="946666"/>
          </a:xfrm>
        </p:grpSpPr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56572F41-DB19-4ABB-A9EA-0D150BA8E7F3}"/>
                </a:ext>
              </a:extLst>
            </p:cNvPr>
            <p:cNvGrpSpPr/>
            <p:nvPr/>
          </p:nvGrpSpPr>
          <p:grpSpPr>
            <a:xfrm>
              <a:off x="1032208" y="867652"/>
              <a:ext cx="1025860" cy="938308"/>
              <a:chOff x="1808" y="33339"/>
              <a:chExt cx="1025860" cy="938308"/>
            </a:xfrm>
          </p:grpSpPr>
          <p:sp>
            <p:nvSpPr>
              <p:cNvPr id="653" name="TextBox 652">
                <a:extLst>
                  <a:ext uri="{FF2B5EF4-FFF2-40B4-BE49-F238E27FC236}">
                    <a16:creationId xmlns:a16="http://schemas.microsoft.com/office/drawing/2014/main" id="{4F58DEFE-A28F-4164-AB19-38D53C1311D8}"/>
                  </a:ext>
                </a:extLst>
              </p:cNvPr>
              <p:cNvSpPr txBox="1"/>
              <p:nvPr/>
            </p:nvSpPr>
            <p:spPr>
              <a:xfrm>
                <a:off x="131846" y="33339"/>
                <a:ext cx="7772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3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1.0%</a:t>
                </a:r>
              </a:p>
            </p:txBody>
          </p:sp>
          <p:sp>
            <p:nvSpPr>
              <p:cNvPr id="654" name="TextBox 653">
                <a:extLst>
                  <a:ext uri="{FF2B5EF4-FFF2-40B4-BE49-F238E27FC236}">
                    <a16:creationId xmlns:a16="http://schemas.microsoft.com/office/drawing/2014/main" id="{0C1527CB-9DFB-4E23-8411-587917D4156C}"/>
                  </a:ext>
                </a:extLst>
              </p:cNvPr>
              <p:cNvSpPr txBox="1"/>
              <p:nvPr/>
            </p:nvSpPr>
            <p:spPr>
              <a:xfrm>
                <a:off x="1808" y="509982"/>
                <a:ext cx="1025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1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Apr 2024 : </a:t>
                </a:r>
              </a:p>
              <a:p>
                <a:pPr algn="ctr"/>
                <a:r>
                  <a:rPr lang="ms-MY" sz="1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0.8%</a:t>
                </a:r>
              </a:p>
            </p:txBody>
          </p:sp>
        </p:grpSp>
        <p:grpSp>
          <p:nvGrpSpPr>
            <p:cNvPr id="649" name="Group 648">
              <a:extLst>
                <a:ext uri="{FF2B5EF4-FFF2-40B4-BE49-F238E27FC236}">
                  <a16:creationId xmlns:a16="http://schemas.microsoft.com/office/drawing/2014/main" id="{57C1A1A3-AC70-435B-81C9-8A9F2CAE6614}"/>
                </a:ext>
              </a:extLst>
            </p:cNvPr>
            <p:cNvGrpSpPr/>
            <p:nvPr/>
          </p:nvGrpSpPr>
          <p:grpSpPr>
            <a:xfrm>
              <a:off x="1600592" y="905608"/>
              <a:ext cx="1025860" cy="908710"/>
              <a:chOff x="522077" y="234024"/>
              <a:chExt cx="1025860" cy="908710"/>
            </a:xfrm>
          </p:grpSpPr>
          <p:sp>
            <p:nvSpPr>
              <p:cNvPr id="651" name="TextBox 650">
                <a:extLst>
                  <a:ext uri="{FF2B5EF4-FFF2-40B4-BE49-F238E27FC236}">
                    <a16:creationId xmlns:a16="http://schemas.microsoft.com/office/drawing/2014/main" id="{187A0C4D-8895-453F-9729-7018158D6368}"/>
                  </a:ext>
                </a:extLst>
              </p:cNvPr>
              <p:cNvSpPr txBox="1"/>
              <p:nvPr/>
            </p:nvSpPr>
            <p:spPr>
              <a:xfrm>
                <a:off x="687793" y="234024"/>
                <a:ext cx="706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28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-0.1%</a:t>
                </a:r>
              </a:p>
            </p:txBody>
          </p:sp>
          <p:sp>
            <p:nvSpPr>
              <p:cNvPr id="652" name="TextBox 651">
                <a:extLst>
                  <a:ext uri="{FF2B5EF4-FFF2-40B4-BE49-F238E27FC236}">
                    <a16:creationId xmlns:a16="http://schemas.microsoft.com/office/drawing/2014/main" id="{1C7CD4B1-5A74-44C2-B836-05934A4AA9FF}"/>
                  </a:ext>
                </a:extLst>
              </p:cNvPr>
              <p:cNvSpPr txBox="1"/>
              <p:nvPr/>
            </p:nvSpPr>
            <p:spPr>
              <a:xfrm>
                <a:off x="522077" y="681069"/>
                <a:ext cx="1025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12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Apr 2024 : </a:t>
                </a:r>
              </a:p>
              <a:p>
                <a:pPr algn="ctr"/>
                <a:r>
                  <a:rPr lang="ms-MY" sz="12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0.3%</a:t>
                </a:r>
              </a:p>
            </p:txBody>
          </p:sp>
        </p:grp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BC5F2A9C-7B2E-46FB-A2CA-F5EF6D026B98}"/>
                </a:ext>
              </a:extLst>
            </p:cNvPr>
            <p:cNvCxnSpPr/>
            <p:nvPr/>
          </p:nvCxnSpPr>
          <p:spPr>
            <a:xfrm>
              <a:off x="1834965" y="1013656"/>
              <a:ext cx="1193" cy="464744"/>
            </a:xfrm>
            <a:prstGeom prst="line">
              <a:avLst/>
            </a:prstGeom>
            <a:ln w="28575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0B02B55-0DFC-4CEB-8912-9CA24B40353A}"/>
              </a:ext>
            </a:extLst>
          </p:cNvPr>
          <p:cNvGrpSpPr/>
          <p:nvPr/>
        </p:nvGrpSpPr>
        <p:grpSpPr>
          <a:xfrm>
            <a:off x="2286519" y="4521642"/>
            <a:ext cx="1391384" cy="1794383"/>
            <a:chOff x="2037867" y="4521642"/>
            <a:chExt cx="1391384" cy="1794383"/>
          </a:xfrm>
        </p:grpSpPr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09DE5D33-94CC-4297-A622-3548C325A68E}"/>
                </a:ext>
              </a:extLst>
            </p:cNvPr>
            <p:cNvGrpSpPr/>
            <p:nvPr/>
          </p:nvGrpSpPr>
          <p:grpSpPr>
            <a:xfrm flipV="1">
              <a:off x="2037867" y="4521642"/>
              <a:ext cx="1391384" cy="1794383"/>
              <a:chOff x="335161" y="3023611"/>
              <a:chExt cx="1391384" cy="1794383"/>
            </a:xfrm>
          </p:grpSpPr>
          <p:sp>
            <p:nvSpPr>
              <p:cNvPr id="276" name="Isosceles Triangle 275">
                <a:extLst>
                  <a:ext uri="{FF2B5EF4-FFF2-40B4-BE49-F238E27FC236}">
                    <a16:creationId xmlns:a16="http://schemas.microsoft.com/office/drawing/2014/main" id="{F5646985-1364-413D-8081-83A23EA2D99F}"/>
                  </a:ext>
                </a:extLst>
              </p:cNvPr>
              <p:cNvSpPr/>
              <p:nvPr/>
            </p:nvSpPr>
            <p:spPr>
              <a:xfrm flipV="1">
                <a:off x="870377" y="4601994"/>
                <a:ext cx="324000" cy="216000"/>
              </a:xfrm>
              <a:prstGeom prst="triangle">
                <a:avLst/>
              </a:prstGeom>
              <a:solidFill>
                <a:srgbClr val="2D30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77" name="Teardrop 276">
                <a:extLst>
                  <a:ext uri="{FF2B5EF4-FFF2-40B4-BE49-F238E27FC236}">
                    <a16:creationId xmlns:a16="http://schemas.microsoft.com/office/drawing/2014/main" id="{4AA63CA0-D9DE-4E65-A0B9-6BCA670E3BCF}"/>
                  </a:ext>
                </a:extLst>
              </p:cNvPr>
              <p:cNvSpPr/>
              <p:nvPr/>
            </p:nvSpPr>
            <p:spPr>
              <a:xfrm rot="8142208">
                <a:off x="335161" y="3023611"/>
                <a:ext cx="1391384" cy="1419103"/>
              </a:xfrm>
              <a:prstGeom prst="teardrop">
                <a:avLst/>
              </a:prstGeom>
              <a:solidFill>
                <a:srgbClr val="91C8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7049AB53-D16A-4278-8D80-3159420CE704}"/>
                  </a:ext>
                </a:extLst>
              </p:cNvPr>
              <p:cNvSpPr/>
              <p:nvPr/>
            </p:nvSpPr>
            <p:spPr>
              <a:xfrm rot="8142208">
                <a:off x="438391" y="3107680"/>
                <a:ext cx="1185779" cy="12072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pic>
          <p:nvPicPr>
            <p:cNvPr id="280" name="Picture 5" descr="C:\Users\rohainah.yusoff\Desktop\Perlombongan dan Pengkuarian.png">
              <a:extLst>
                <a:ext uri="{FF2B5EF4-FFF2-40B4-BE49-F238E27FC236}">
                  <a16:creationId xmlns:a16="http://schemas.microsoft.com/office/drawing/2014/main" id="{8BB421CA-9D48-4F5E-A88F-11CC29494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 flipH="1">
              <a:off x="2313945" y="5222009"/>
              <a:ext cx="894445" cy="7869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3ECDF0-3EB9-44C4-B502-0833B2EF4C1A}"/>
              </a:ext>
            </a:extLst>
          </p:cNvPr>
          <p:cNvGrpSpPr/>
          <p:nvPr/>
        </p:nvGrpSpPr>
        <p:grpSpPr>
          <a:xfrm>
            <a:off x="4009825" y="3139021"/>
            <a:ext cx="1391384" cy="1794383"/>
            <a:chOff x="3664917" y="3139021"/>
            <a:chExt cx="1391384" cy="1794383"/>
          </a:xfrm>
        </p:grpSpPr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E8E5CD6F-81E8-4E09-972B-7E04DF293234}"/>
                </a:ext>
              </a:extLst>
            </p:cNvPr>
            <p:cNvGrpSpPr/>
            <p:nvPr/>
          </p:nvGrpSpPr>
          <p:grpSpPr>
            <a:xfrm>
              <a:off x="3664917" y="3139021"/>
              <a:ext cx="1391384" cy="1794383"/>
              <a:chOff x="335161" y="3023611"/>
              <a:chExt cx="1391384" cy="1794383"/>
            </a:xfrm>
          </p:grpSpPr>
          <p:sp>
            <p:nvSpPr>
              <p:cNvPr id="282" name="Isosceles Triangle 281">
                <a:extLst>
                  <a:ext uri="{FF2B5EF4-FFF2-40B4-BE49-F238E27FC236}">
                    <a16:creationId xmlns:a16="http://schemas.microsoft.com/office/drawing/2014/main" id="{FDD99716-EC67-4E4E-9EF4-4E643F5F1032}"/>
                  </a:ext>
                </a:extLst>
              </p:cNvPr>
              <p:cNvSpPr/>
              <p:nvPr/>
            </p:nvSpPr>
            <p:spPr>
              <a:xfrm flipV="1">
                <a:off x="870377" y="4601994"/>
                <a:ext cx="324000" cy="216000"/>
              </a:xfrm>
              <a:prstGeom prst="triangle">
                <a:avLst/>
              </a:prstGeom>
              <a:solidFill>
                <a:srgbClr val="2D30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83" name="Teardrop 282">
                <a:extLst>
                  <a:ext uri="{FF2B5EF4-FFF2-40B4-BE49-F238E27FC236}">
                    <a16:creationId xmlns:a16="http://schemas.microsoft.com/office/drawing/2014/main" id="{BA948B59-70E3-446D-9A8C-4385794118A5}"/>
                  </a:ext>
                </a:extLst>
              </p:cNvPr>
              <p:cNvSpPr/>
              <p:nvPr/>
            </p:nvSpPr>
            <p:spPr>
              <a:xfrm rot="8142208">
                <a:off x="335161" y="3023611"/>
                <a:ext cx="1391384" cy="1419103"/>
              </a:xfrm>
              <a:prstGeom prst="teardrop">
                <a:avLst/>
              </a:prstGeom>
              <a:solidFill>
                <a:srgbClr val="91C8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6AB627A1-6580-4082-9B57-E91C2A8FA7CE}"/>
                  </a:ext>
                </a:extLst>
              </p:cNvPr>
              <p:cNvSpPr/>
              <p:nvPr/>
            </p:nvSpPr>
            <p:spPr>
              <a:xfrm rot="8142208">
                <a:off x="438391" y="3107680"/>
                <a:ext cx="1185779" cy="12072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pic>
          <p:nvPicPr>
            <p:cNvPr id="286" name="Picture 10" descr="C:\Users\rohainah.yusoff\Desktop\Untitled-3.png">
              <a:extLst>
                <a:ext uri="{FF2B5EF4-FFF2-40B4-BE49-F238E27FC236}">
                  <a16:creationId xmlns:a16="http://schemas.microsoft.com/office/drawing/2014/main" id="{8E3207C8-B9C6-46D5-AE4A-4632511BD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25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955" y="3378219"/>
              <a:ext cx="796584" cy="8567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314F86-C4B2-49B4-A04D-417A7CB95335}"/>
              </a:ext>
            </a:extLst>
          </p:cNvPr>
          <p:cNvGrpSpPr/>
          <p:nvPr/>
        </p:nvGrpSpPr>
        <p:grpSpPr>
          <a:xfrm>
            <a:off x="5747601" y="4529660"/>
            <a:ext cx="1391384" cy="1794383"/>
            <a:chOff x="5523013" y="4529660"/>
            <a:chExt cx="1391384" cy="1794383"/>
          </a:xfrm>
        </p:grpSpPr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E9F0D1B7-122D-477E-B67B-72D1A764D5FF}"/>
                </a:ext>
              </a:extLst>
            </p:cNvPr>
            <p:cNvGrpSpPr/>
            <p:nvPr/>
          </p:nvGrpSpPr>
          <p:grpSpPr>
            <a:xfrm flipV="1">
              <a:off x="5523013" y="4529660"/>
              <a:ext cx="1391384" cy="1794383"/>
              <a:chOff x="335161" y="3023611"/>
              <a:chExt cx="1391384" cy="1794383"/>
            </a:xfrm>
          </p:grpSpPr>
          <p:sp>
            <p:nvSpPr>
              <p:cNvPr id="298" name="Isosceles Triangle 297">
                <a:extLst>
                  <a:ext uri="{FF2B5EF4-FFF2-40B4-BE49-F238E27FC236}">
                    <a16:creationId xmlns:a16="http://schemas.microsoft.com/office/drawing/2014/main" id="{EAC01430-E957-4023-90BB-81EA5A49090E}"/>
                  </a:ext>
                </a:extLst>
              </p:cNvPr>
              <p:cNvSpPr/>
              <p:nvPr/>
            </p:nvSpPr>
            <p:spPr>
              <a:xfrm flipV="1">
                <a:off x="870377" y="4601994"/>
                <a:ext cx="324000" cy="216000"/>
              </a:xfrm>
              <a:prstGeom prst="triangle">
                <a:avLst/>
              </a:prstGeom>
              <a:solidFill>
                <a:srgbClr val="2D30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99" name="Teardrop 298">
                <a:extLst>
                  <a:ext uri="{FF2B5EF4-FFF2-40B4-BE49-F238E27FC236}">
                    <a16:creationId xmlns:a16="http://schemas.microsoft.com/office/drawing/2014/main" id="{512C9837-B6C5-4766-87A6-475A2E935BBC}"/>
                  </a:ext>
                </a:extLst>
              </p:cNvPr>
              <p:cNvSpPr/>
              <p:nvPr/>
            </p:nvSpPr>
            <p:spPr>
              <a:xfrm rot="8142208">
                <a:off x="335161" y="3023611"/>
                <a:ext cx="1391384" cy="1419103"/>
              </a:xfrm>
              <a:prstGeom prst="teardrop">
                <a:avLst/>
              </a:prstGeom>
              <a:solidFill>
                <a:srgbClr val="91C8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906D6081-2D28-4B76-B093-2D3CC23DF237}"/>
                  </a:ext>
                </a:extLst>
              </p:cNvPr>
              <p:cNvSpPr/>
              <p:nvPr/>
            </p:nvSpPr>
            <p:spPr>
              <a:xfrm rot="8142208">
                <a:off x="438391" y="3107680"/>
                <a:ext cx="1185779" cy="12072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1A372A46-1BAA-452D-AA83-1F948B1CE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985" y="5148951"/>
              <a:ext cx="843439" cy="92081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F6274B-D258-4130-930C-02A7E636D811}"/>
              </a:ext>
            </a:extLst>
          </p:cNvPr>
          <p:cNvGrpSpPr/>
          <p:nvPr/>
        </p:nvGrpSpPr>
        <p:grpSpPr>
          <a:xfrm>
            <a:off x="7460671" y="3146901"/>
            <a:ext cx="1391384" cy="1794383"/>
            <a:chOff x="7236083" y="3146901"/>
            <a:chExt cx="1391384" cy="1794383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3070E35C-7671-4438-AD59-49B008F8A435}"/>
                </a:ext>
              </a:extLst>
            </p:cNvPr>
            <p:cNvGrpSpPr/>
            <p:nvPr/>
          </p:nvGrpSpPr>
          <p:grpSpPr>
            <a:xfrm>
              <a:off x="7236083" y="3146901"/>
              <a:ext cx="1391384" cy="1794383"/>
              <a:chOff x="335161" y="3023611"/>
              <a:chExt cx="1391384" cy="1794383"/>
            </a:xfrm>
          </p:grpSpPr>
          <p:sp>
            <p:nvSpPr>
              <p:cNvPr id="305" name="Isosceles Triangle 304">
                <a:extLst>
                  <a:ext uri="{FF2B5EF4-FFF2-40B4-BE49-F238E27FC236}">
                    <a16:creationId xmlns:a16="http://schemas.microsoft.com/office/drawing/2014/main" id="{EC89CF3C-D228-4B4A-A075-CEFABADBB003}"/>
                  </a:ext>
                </a:extLst>
              </p:cNvPr>
              <p:cNvSpPr/>
              <p:nvPr/>
            </p:nvSpPr>
            <p:spPr>
              <a:xfrm flipV="1">
                <a:off x="870377" y="4601994"/>
                <a:ext cx="324000" cy="216000"/>
              </a:xfrm>
              <a:prstGeom prst="triangle">
                <a:avLst/>
              </a:prstGeom>
              <a:solidFill>
                <a:srgbClr val="2D30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06" name="Teardrop 305">
                <a:extLst>
                  <a:ext uri="{FF2B5EF4-FFF2-40B4-BE49-F238E27FC236}">
                    <a16:creationId xmlns:a16="http://schemas.microsoft.com/office/drawing/2014/main" id="{735EC2B5-92AD-4EA4-8126-1FF3B7EBA904}"/>
                  </a:ext>
                </a:extLst>
              </p:cNvPr>
              <p:cNvSpPr/>
              <p:nvPr/>
            </p:nvSpPr>
            <p:spPr>
              <a:xfrm rot="8142208">
                <a:off x="335161" y="3023611"/>
                <a:ext cx="1391384" cy="1419103"/>
              </a:xfrm>
              <a:prstGeom prst="teardrop">
                <a:avLst/>
              </a:prstGeom>
              <a:solidFill>
                <a:srgbClr val="91C8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92D8EF15-09DF-4B4C-9EEC-B3FFF2359504}"/>
                  </a:ext>
                </a:extLst>
              </p:cNvPr>
              <p:cNvSpPr/>
              <p:nvPr/>
            </p:nvSpPr>
            <p:spPr>
              <a:xfrm rot="8142208">
                <a:off x="438391" y="3107680"/>
                <a:ext cx="1185779" cy="12072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2A5AD0C0-DA04-497B-88E7-AE9B30C31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080" y="3539959"/>
              <a:ext cx="707203" cy="610319"/>
            </a:xfrm>
            <a:prstGeom prst="rect">
              <a:avLst/>
            </a:prstGeom>
          </p:spPr>
        </p:pic>
      </p:grpSp>
      <p:sp>
        <p:nvSpPr>
          <p:cNvPr id="309" name="TextBox 308">
            <a:extLst>
              <a:ext uri="{FF2B5EF4-FFF2-40B4-BE49-F238E27FC236}">
                <a16:creationId xmlns:a16="http://schemas.microsoft.com/office/drawing/2014/main" id="{D9E6F94F-D92F-42EF-854E-26F62A8C9F52}"/>
              </a:ext>
            </a:extLst>
          </p:cNvPr>
          <p:cNvSpPr txBox="1"/>
          <p:nvPr/>
        </p:nvSpPr>
        <p:spPr>
          <a:xfrm>
            <a:off x="142671" y="6001942"/>
            <a:ext cx="2179819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>
                <a:latin typeface="Arial Narrow" panose="020B0606020202030204" pitchFamily="34" charset="0"/>
                <a:cs typeface="Aharoni" panose="02010803020104030203" pitchFamily="2" charset="-79"/>
              </a:rPr>
              <a:t>Agriculture, </a:t>
            </a:r>
            <a:br>
              <a:rPr lang="en-US" sz="1600" b="1" noProof="1"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en-US" sz="1600" b="1" noProof="1">
                <a:latin typeface="Arial Narrow" panose="020B0606020202030204" pitchFamily="34" charset="0"/>
                <a:cs typeface="Aharoni" panose="02010803020104030203" pitchFamily="2" charset="-79"/>
              </a:rPr>
              <a:t>Forestry &amp; Fishing 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B9EAFFD2-8301-4B5E-A229-61167FB1D83A}"/>
              </a:ext>
            </a:extLst>
          </p:cNvPr>
          <p:cNvSpPr txBox="1"/>
          <p:nvPr/>
        </p:nvSpPr>
        <p:spPr>
          <a:xfrm>
            <a:off x="1907303" y="3065005"/>
            <a:ext cx="2179819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>
                <a:latin typeface="Arial Narrow" panose="020B0606020202030204" pitchFamily="34" charset="0"/>
                <a:cs typeface="Aharoni" panose="02010803020104030203" pitchFamily="2" charset="-79"/>
              </a:rPr>
              <a:t>Mining</a:t>
            </a:r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637CDA6C-BDA9-4BED-A4DC-4A4670DD4D85}"/>
              </a:ext>
            </a:extLst>
          </p:cNvPr>
          <p:cNvGrpSpPr/>
          <p:nvPr/>
        </p:nvGrpSpPr>
        <p:grpSpPr>
          <a:xfrm>
            <a:off x="4917056" y="3531936"/>
            <a:ext cx="3074499" cy="946666"/>
            <a:chOff x="1032208" y="867652"/>
            <a:chExt cx="1594244" cy="946666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33E1DE6D-BA2E-480F-8C82-F4C9FF65F019}"/>
                </a:ext>
              </a:extLst>
            </p:cNvPr>
            <p:cNvGrpSpPr/>
            <p:nvPr/>
          </p:nvGrpSpPr>
          <p:grpSpPr>
            <a:xfrm>
              <a:off x="1032208" y="867652"/>
              <a:ext cx="1025860" cy="938308"/>
              <a:chOff x="1808" y="33339"/>
              <a:chExt cx="1025860" cy="938308"/>
            </a:xfrm>
          </p:grpSpPr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85198FCF-B1E1-47A3-8E95-7A8F2C0A30D1}"/>
                  </a:ext>
                </a:extLst>
              </p:cNvPr>
              <p:cNvSpPr txBox="1"/>
              <p:nvPr/>
            </p:nvSpPr>
            <p:spPr>
              <a:xfrm>
                <a:off x="131846" y="33339"/>
                <a:ext cx="7772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3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1.5%</a:t>
                </a:r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25A06772-A7D1-40D7-B578-20CA3F46FADF}"/>
                  </a:ext>
                </a:extLst>
              </p:cNvPr>
              <p:cNvSpPr txBox="1"/>
              <p:nvPr/>
            </p:nvSpPr>
            <p:spPr>
              <a:xfrm>
                <a:off x="1808" y="509982"/>
                <a:ext cx="1025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1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Apr 2024 : </a:t>
                </a:r>
              </a:p>
              <a:p>
                <a:pPr algn="ctr"/>
                <a:r>
                  <a:rPr lang="ms-MY" sz="1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1.0%</a:t>
                </a: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CF44099F-1E53-4CA6-BF2C-97786EB4BF29}"/>
                </a:ext>
              </a:extLst>
            </p:cNvPr>
            <p:cNvGrpSpPr/>
            <p:nvPr/>
          </p:nvGrpSpPr>
          <p:grpSpPr>
            <a:xfrm>
              <a:off x="1600592" y="905608"/>
              <a:ext cx="1025860" cy="908710"/>
              <a:chOff x="522077" y="234024"/>
              <a:chExt cx="1025860" cy="908710"/>
            </a:xfrm>
          </p:grpSpPr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A830CDA5-768D-4433-BB00-F316DC0EC477}"/>
                  </a:ext>
                </a:extLst>
              </p:cNvPr>
              <p:cNvSpPr txBox="1"/>
              <p:nvPr/>
            </p:nvSpPr>
            <p:spPr>
              <a:xfrm>
                <a:off x="687793" y="234024"/>
                <a:ext cx="706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28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1.1%</a:t>
                </a:r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921A596A-B894-4B62-A7D7-9E3A6A17A1C3}"/>
                  </a:ext>
                </a:extLst>
              </p:cNvPr>
              <p:cNvSpPr txBox="1"/>
              <p:nvPr/>
            </p:nvSpPr>
            <p:spPr>
              <a:xfrm>
                <a:off x="522077" y="681069"/>
                <a:ext cx="1025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12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Apr 2024 : </a:t>
                </a:r>
              </a:p>
              <a:p>
                <a:pPr algn="ctr"/>
                <a:r>
                  <a:rPr lang="ms-MY" sz="12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0.3%</a:t>
                </a:r>
              </a:p>
            </p:txBody>
          </p:sp>
        </p:grp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40B8FB66-FBE3-4233-BC17-1BF2EA116845}"/>
                </a:ext>
              </a:extLst>
            </p:cNvPr>
            <p:cNvCxnSpPr/>
            <p:nvPr/>
          </p:nvCxnSpPr>
          <p:spPr>
            <a:xfrm>
              <a:off x="1834965" y="1013656"/>
              <a:ext cx="1193" cy="464744"/>
            </a:xfrm>
            <a:prstGeom prst="line">
              <a:avLst/>
            </a:prstGeom>
            <a:ln w="28575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639C1EC8-8682-4068-A6C6-4AD50BB71BDB}"/>
              </a:ext>
            </a:extLst>
          </p:cNvPr>
          <p:cNvSpPr txBox="1"/>
          <p:nvPr/>
        </p:nvSpPr>
        <p:spPr>
          <a:xfrm>
            <a:off x="5380429" y="3073021"/>
            <a:ext cx="2179819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>
                <a:latin typeface="Arial Narrow" panose="020B0606020202030204" pitchFamily="34" charset="0"/>
                <a:cs typeface="Aharoni" panose="02010803020104030203" pitchFamily="2" charset="-79"/>
              </a:rPr>
              <a:t>Electricity &amp; Gas Supply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4D890BE0-5216-4FA7-8F15-BB640BA541A5}"/>
              </a:ext>
            </a:extLst>
          </p:cNvPr>
          <p:cNvSpPr txBox="1"/>
          <p:nvPr/>
        </p:nvSpPr>
        <p:spPr>
          <a:xfrm>
            <a:off x="3639851" y="6096972"/>
            <a:ext cx="2179819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>
                <a:latin typeface="Arial Narrow" panose="020B0606020202030204" pitchFamily="34" charset="0"/>
                <a:cs typeface="Aharoni" panose="02010803020104030203" pitchFamily="2" charset="-79"/>
              </a:rPr>
              <a:t>Manufacturing</a:t>
            </a:r>
          </a:p>
        </p:txBody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7D6E0364-4C28-4F63-9616-3C4725ED379E}"/>
              </a:ext>
            </a:extLst>
          </p:cNvPr>
          <p:cNvGrpSpPr/>
          <p:nvPr/>
        </p:nvGrpSpPr>
        <p:grpSpPr>
          <a:xfrm>
            <a:off x="6639168" y="5026073"/>
            <a:ext cx="3074499" cy="946666"/>
            <a:chOff x="1032208" y="867652"/>
            <a:chExt cx="1594244" cy="946666"/>
          </a:xfrm>
        </p:grpSpPr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961FE368-13F8-495F-A4C5-1CA5DFC1427F}"/>
                </a:ext>
              </a:extLst>
            </p:cNvPr>
            <p:cNvGrpSpPr/>
            <p:nvPr/>
          </p:nvGrpSpPr>
          <p:grpSpPr>
            <a:xfrm>
              <a:off x="1032208" y="867652"/>
              <a:ext cx="1025860" cy="938308"/>
              <a:chOff x="1808" y="33339"/>
              <a:chExt cx="1025860" cy="938308"/>
            </a:xfrm>
          </p:grpSpPr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B951BC7C-416E-46B1-881A-1AA71914C4A8}"/>
                  </a:ext>
                </a:extLst>
              </p:cNvPr>
              <p:cNvSpPr txBox="1"/>
              <p:nvPr/>
            </p:nvSpPr>
            <p:spPr>
              <a:xfrm>
                <a:off x="131846" y="33339"/>
                <a:ext cx="7772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3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8.7%</a:t>
                </a: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9BF35217-C228-48F0-9557-8D5768B3984B}"/>
                  </a:ext>
                </a:extLst>
              </p:cNvPr>
              <p:cNvSpPr txBox="1"/>
              <p:nvPr/>
            </p:nvSpPr>
            <p:spPr>
              <a:xfrm>
                <a:off x="1808" y="509982"/>
                <a:ext cx="1025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1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Apr 2024 : </a:t>
                </a:r>
              </a:p>
              <a:p>
                <a:pPr algn="ctr"/>
                <a:r>
                  <a:rPr lang="ms-MY" sz="1200" b="1" dirty="0">
                    <a:solidFill>
                      <a:srgbClr val="458B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7.2%</a:t>
                </a:r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F57BA90F-3A2B-4089-B386-17C48F902652}"/>
                </a:ext>
              </a:extLst>
            </p:cNvPr>
            <p:cNvGrpSpPr/>
            <p:nvPr/>
          </p:nvGrpSpPr>
          <p:grpSpPr>
            <a:xfrm>
              <a:off x="1600592" y="905608"/>
              <a:ext cx="1025860" cy="908710"/>
              <a:chOff x="522077" y="234024"/>
              <a:chExt cx="1025860" cy="908710"/>
            </a:xfrm>
          </p:grpSpPr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760FD6FF-F29E-4573-B2CA-4FB2FB126AB2}"/>
                  </a:ext>
                </a:extLst>
              </p:cNvPr>
              <p:cNvSpPr txBox="1"/>
              <p:nvPr/>
            </p:nvSpPr>
            <p:spPr>
              <a:xfrm>
                <a:off x="687793" y="234024"/>
                <a:ext cx="706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28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1.4%</a:t>
                </a: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7EF118EC-43F3-4A5D-AC6C-458EA33D2F37}"/>
                  </a:ext>
                </a:extLst>
              </p:cNvPr>
              <p:cNvSpPr txBox="1"/>
              <p:nvPr/>
            </p:nvSpPr>
            <p:spPr>
              <a:xfrm>
                <a:off x="522077" y="681069"/>
                <a:ext cx="1025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12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Apr 2024 : </a:t>
                </a:r>
              </a:p>
              <a:p>
                <a:pPr algn="ctr"/>
                <a:r>
                  <a:rPr lang="ms-MY" sz="1200" b="1" dirty="0">
                    <a:solidFill>
                      <a:srgbClr val="2D30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1.1%</a:t>
                </a:r>
              </a:p>
            </p:txBody>
          </p:sp>
        </p:grp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3C4A3215-EE30-4A7F-BB12-B1EB33DA45A9}"/>
                </a:ext>
              </a:extLst>
            </p:cNvPr>
            <p:cNvCxnSpPr/>
            <p:nvPr/>
          </p:nvCxnSpPr>
          <p:spPr>
            <a:xfrm>
              <a:off x="1834965" y="1013656"/>
              <a:ext cx="1193" cy="464744"/>
            </a:xfrm>
            <a:prstGeom prst="line">
              <a:avLst/>
            </a:prstGeom>
            <a:ln w="28575" cap="sq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0" name="TextBox 329">
            <a:extLst>
              <a:ext uri="{FF2B5EF4-FFF2-40B4-BE49-F238E27FC236}">
                <a16:creationId xmlns:a16="http://schemas.microsoft.com/office/drawing/2014/main" id="{9F06F6E2-9887-4CAA-A712-3D7D1C296FC8}"/>
              </a:ext>
            </a:extLst>
          </p:cNvPr>
          <p:cNvSpPr txBox="1"/>
          <p:nvPr/>
        </p:nvSpPr>
        <p:spPr>
          <a:xfrm>
            <a:off x="7088906" y="6104988"/>
            <a:ext cx="2179819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>
                <a:latin typeface="Arial Narrow" panose="020B0606020202030204" pitchFamily="34" charset="0"/>
                <a:cs typeface="Aharoni" panose="02010803020104030203" pitchFamily="2" charset="-79"/>
              </a:rPr>
              <a:t>Water Supply</a:t>
            </a:r>
          </a:p>
        </p:txBody>
      </p: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E97A1C8F-0120-4EE0-B624-AEB8A2B222FD}"/>
              </a:ext>
            </a:extLst>
          </p:cNvPr>
          <p:cNvGrpSpPr/>
          <p:nvPr/>
        </p:nvGrpSpPr>
        <p:grpSpPr>
          <a:xfrm>
            <a:off x="717017" y="6666562"/>
            <a:ext cx="7761163" cy="448293"/>
            <a:chOff x="249499" y="10233983"/>
            <a:chExt cx="7761163" cy="448293"/>
          </a:xfrm>
        </p:grpSpPr>
        <p:sp>
          <p:nvSpPr>
            <p:cNvPr id="332" name="Rectangle: Rounded Corners 331">
              <a:extLst>
                <a:ext uri="{FF2B5EF4-FFF2-40B4-BE49-F238E27FC236}">
                  <a16:creationId xmlns:a16="http://schemas.microsoft.com/office/drawing/2014/main" id="{612D3864-9EA5-47A7-AFCE-CB562B06DC56}"/>
                </a:ext>
              </a:extLst>
            </p:cNvPr>
            <p:cNvSpPr/>
            <p:nvPr/>
          </p:nvSpPr>
          <p:spPr>
            <a:xfrm>
              <a:off x="1707839" y="10233983"/>
              <a:ext cx="4788000" cy="448293"/>
            </a:xfrm>
            <a:prstGeom prst="roundRect">
              <a:avLst>
                <a:gd name="adj" fmla="val 50000"/>
              </a:avLst>
            </a:prstGeom>
            <a:solidFill>
              <a:srgbClr val="F1A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34" name="Rectangle: Rounded Corners 348">
              <a:extLst>
                <a:ext uri="{FF2B5EF4-FFF2-40B4-BE49-F238E27FC236}">
                  <a16:creationId xmlns:a16="http://schemas.microsoft.com/office/drawing/2014/main" id="{9581C017-47F7-4CF6-9C27-329B38438B9A}"/>
                </a:ext>
              </a:extLst>
            </p:cNvPr>
            <p:cNvSpPr/>
            <p:nvPr/>
          </p:nvSpPr>
          <p:spPr>
            <a:xfrm>
              <a:off x="249499" y="10280480"/>
              <a:ext cx="7761163" cy="36022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haroni" panose="02010803020104030203" pitchFamily="2" charset="-79"/>
                </a:rPr>
                <a:t>PPI BY SECTOR</a:t>
              </a:r>
              <a:endParaRPr lang="en-MY" sz="23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haroni" panose="02010803020104030203" pitchFamily="2" charset="-79"/>
              </a:endParaRPr>
            </a:p>
          </p:txBody>
        </p:sp>
      </p:grpSp>
      <p:sp>
        <p:nvSpPr>
          <p:cNvPr id="335" name="Flowchart: Document 292">
            <a:extLst>
              <a:ext uri="{FF2B5EF4-FFF2-40B4-BE49-F238E27FC236}">
                <a16:creationId xmlns:a16="http://schemas.microsoft.com/office/drawing/2014/main" id="{8A09A3A5-3859-4D68-937E-40E2A17C2DC2}"/>
              </a:ext>
            </a:extLst>
          </p:cNvPr>
          <p:cNvSpPr/>
          <p:nvPr/>
        </p:nvSpPr>
        <p:spPr>
          <a:xfrm flipV="1">
            <a:off x="11161" y="7269938"/>
            <a:ext cx="14028689" cy="2592000"/>
          </a:xfrm>
          <a:prstGeom prst="rect">
            <a:avLst/>
          </a:prstGeom>
          <a:solidFill>
            <a:srgbClr val="2D3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2D3055"/>
              </a:solidFill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0E35B725-A6DA-41CC-A7D3-5DB1F0112A00}"/>
              </a:ext>
            </a:extLst>
          </p:cNvPr>
          <p:cNvSpPr txBox="1"/>
          <p:nvPr/>
        </p:nvSpPr>
        <p:spPr>
          <a:xfrm>
            <a:off x="15420" y="7286382"/>
            <a:ext cx="13998315" cy="1566386"/>
          </a:xfrm>
          <a:prstGeom prst="flowChartAlternateProcess">
            <a:avLst/>
          </a:prstGeom>
          <a:noFill/>
          <a:ln cmpd="dbl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 w="3175">
                  <a:noFill/>
                  <a:prstDash val="solid"/>
                </a:ln>
                <a:solidFill>
                  <a:srgbClr val="FFEFD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PRODUCER PRICE INDEX (PPI)</a:t>
            </a:r>
          </a:p>
          <a:p>
            <a:pPr algn="ctr"/>
            <a:r>
              <a:rPr lang="en-US" altLang="ko-KR" sz="3800" b="1" dirty="0">
                <a:ln w="3175">
                  <a:noFill/>
                  <a:prstDash val="solid"/>
                </a:ln>
                <a:solidFill>
                  <a:srgbClr val="FFEFD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LOCAL PRODUCTION</a:t>
            </a:r>
          </a:p>
        </p:txBody>
      </p:sp>
      <p:sp>
        <p:nvSpPr>
          <p:cNvPr id="337" name="Title 1">
            <a:extLst>
              <a:ext uri="{FF2B5EF4-FFF2-40B4-BE49-F238E27FC236}">
                <a16:creationId xmlns:a16="http://schemas.microsoft.com/office/drawing/2014/main" id="{F908CA79-1824-479C-9379-624270988EC8}"/>
              </a:ext>
            </a:extLst>
          </p:cNvPr>
          <p:cNvSpPr txBox="1">
            <a:spLocks/>
          </p:cNvSpPr>
          <p:nvPr/>
        </p:nvSpPr>
        <p:spPr>
          <a:xfrm>
            <a:off x="8526" y="8839468"/>
            <a:ext cx="14039542" cy="859776"/>
          </a:xfrm>
          <a:prstGeom prst="rect">
            <a:avLst/>
          </a:prstGeom>
          <a:noFill/>
          <a:ln>
            <a:noFill/>
          </a:ln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ms-MY" altLang="ko-KR" sz="2800" b="1" dirty="0">
                <a:solidFill>
                  <a:srgbClr val="91C8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Malaysia’s Producer Price Index increased</a:t>
            </a:r>
            <a:br>
              <a:rPr lang="ms-MY" altLang="ko-KR" sz="2800" b="1" dirty="0">
                <a:solidFill>
                  <a:srgbClr val="91C8A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s-MY" altLang="ko-KR" sz="2800" b="1" dirty="0">
                <a:solidFill>
                  <a:srgbClr val="91C8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1.9 per cent in </a:t>
            </a:r>
            <a:r>
              <a:rPr lang="ms-MY" altLang="ko-KR" sz="2800" b="1" dirty="0">
                <a:solidFill>
                  <a:srgbClr val="FFE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2024</a:t>
            </a:r>
          </a:p>
        </p:txBody>
      </p:sp>
      <p:sp>
        <p:nvSpPr>
          <p:cNvPr id="338" name="Google Shape;2134;p39">
            <a:extLst>
              <a:ext uri="{FF2B5EF4-FFF2-40B4-BE49-F238E27FC236}">
                <a16:creationId xmlns:a16="http://schemas.microsoft.com/office/drawing/2014/main" id="{3057785D-577C-4CA9-BA23-3DE02A07B345}"/>
              </a:ext>
            </a:extLst>
          </p:cNvPr>
          <p:cNvSpPr txBox="1">
            <a:spLocks/>
          </p:cNvSpPr>
          <p:nvPr/>
        </p:nvSpPr>
        <p:spPr>
          <a:xfrm>
            <a:off x="10178077" y="2915342"/>
            <a:ext cx="3007964" cy="530519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s-MY" sz="2400" b="1" dirty="0">
                <a:solidFill>
                  <a:srgbClr val="458B66"/>
                </a:solidFill>
                <a:latin typeface="Arial Narrow" panose="020B0606020202030204" pitchFamily="34" charset="0"/>
              </a:rPr>
              <a:t>[ Year-on-Year ]</a:t>
            </a:r>
          </a:p>
        </p:txBody>
      </p:sp>
      <p:sp>
        <p:nvSpPr>
          <p:cNvPr id="361" name="Google Shape;2134;p39">
            <a:extLst>
              <a:ext uri="{FF2B5EF4-FFF2-40B4-BE49-F238E27FC236}">
                <a16:creationId xmlns:a16="http://schemas.microsoft.com/office/drawing/2014/main" id="{290DFC74-7FB4-494F-A1BD-3C20284959F9}"/>
              </a:ext>
            </a:extLst>
          </p:cNvPr>
          <p:cNvSpPr txBox="1">
            <a:spLocks/>
          </p:cNvSpPr>
          <p:nvPr/>
        </p:nvSpPr>
        <p:spPr>
          <a:xfrm>
            <a:off x="10434217" y="4658013"/>
            <a:ext cx="2533719" cy="530519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s-MY" sz="2400" b="1" dirty="0">
                <a:solidFill>
                  <a:srgbClr val="2D3055"/>
                </a:solidFill>
                <a:latin typeface="Arial Narrow" panose="020B0606020202030204" pitchFamily="34" charset="0"/>
              </a:rPr>
              <a:t>[ Month-on-Month ]</a:t>
            </a:r>
          </a:p>
        </p:txBody>
      </p:sp>
      <p:sp>
        <p:nvSpPr>
          <p:cNvPr id="363" name="Rounded Rectangle 295">
            <a:extLst>
              <a:ext uri="{FF2B5EF4-FFF2-40B4-BE49-F238E27FC236}">
                <a16:creationId xmlns:a16="http://schemas.microsoft.com/office/drawing/2014/main" id="{69908F09-747E-4E11-9906-5AAB7F010ADD}"/>
              </a:ext>
            </a:extLst>
          </p:cNvPr>
          <p:cNvSpPr/>
          <p:nvPr/>
        </p:nvSpPr>
        <p:spPr>
          <a:xfrm rot="16200000">
            <a:off x="10271486" y="3294737"/>
            <a:ext cx="913536" cy="166793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ounded Rectangle 590">
            <a:extLst>
              <a:ext uri="{FF2B5EF4-FFF2-40B4-BE49-F238E27FC236}">
                <a16:creationId xmlns:a16="http://schemas.microsoft.com/office/drawing/2014/main" id="{60B4DC7F-8F1B-47F0-B9FB-7CE885461857}"/>
              </a:ext>
            </a:extLst>
          </p:cNvPr>
          <p:cNvSpPr/>
          <p:nvPr/>
        </p:nvSpPr>
        <p:spPr>
          <a:xfrm rot="16200000">
            <a:off x="10145975" y="3177045"/>
            <a:ext cx="1005111" cy="1702509"/>
          </a:xfrm>
          <a:prstGeom prst="roundRect">
            <a:avLst/>
          </a:prstGeom>
          <a:solidFill>
            <a:srgbClr val="91C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F623A4AF-F88F-496C-BEA4-F30DA91C5BF4}"/>
              </a:ext>
            </a:extLst>
          </p:cNvPr>
          <p:cNvSpPr txBox="1"/>
          <p:nvPr/>
        </p:nvSpPr>
        <p:spPr>
          <a:xfrm>
            <a:off x="9889994" y="3537631"/>
            <a:ext cx="15020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s-MY" sz="1600" b="1" dirty="0">
                <a:solidFill>
                  <a:srgbClr val="2D3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2024 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5B331E4F-EDCC-4579-9EC8-6E3F78FB1C36}"/>
              </a:ext>
            </a:extLst>
          </p:cNvPr>
          <p:cNvSpPr txBox="1"/>
          <p:nvPr/>
        </p:nvSpPr>
        <p:spPr>
          <a:xfrm>
            <a:off x="9919184" y="3809789"/>
            <a:ext cx="15914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s-MY" sz="4000" b="1" dirty="0">
                <a:solidFill>
                  <a:srgbClr val="2D3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1.4%</a:t>
            </a:r>
          </a:p>
        </p:txBody>
      </p:sp>
      <p:sp>
        <p:nvSpPr>
          <p:cNvPr id="367" name="Rounded Rectangle 295">
            <a:extLst>
              <a:ext uri="{FF2B5EF4-FFF2-40B4-BE49-F238E27FC236}">
                <a16:creationId xmlns:a16="http://schemas.microsoft.com/office/drawing/2014/main" id="{7CBF44E3-17EA-4280-9A61-5EED193E5B5F}"/>
              </a:ext>
            </a:extLst>
          </p:cNvPr>
          <p:cNvSpPr/>
          <p:nvPr/>
        </p:nvSpPr>
        <p:spPr>
          <a:xfrm rot="16200000">
            <a:off x="12307005" y="3390149"/>
            <a:ext cx="695867" cy="16679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ounded Rectangle 590">
            <a:extLst>
              <a:ext uri="{FF2B5EF4-FFF2-40B4-BE49-F238E27FC236}">
                <a16:creationId xmlns:a16="http://schemas.microsoft.com/office/drawing/2014/main" id="{EEC9B7B6-A9FF-433E-AB0B-2242E8AD72EC}"/>
              </a:ext>
            </a:extLst>
          </p:cNvPr>
          <p:cNvSpPr/>
          <p:nvPr/>
        </p:nvSpPr>
        <p:spPr>
          <a:xfrm rot="16200000">
            <a:off x="12194761" y="3285941"/>
            <a:ext cx="764069" cy="1702509"/>
          </a:xfrm>
          <a:prstGeom prst="roundRect">
            <a:avLst/>
          </a:prstGeom>
          <a:solidFill>
            <a:srgbClr val="91C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18ED2F8E-AFB2-4EB0-8AEC-CB80137F8F8A}"/>
              </a:ext>
            </a:extLst>
          </p:cNvPr>
          <p:cNvSpPr txBox="1"/>
          <p:nvPr/>
        </p:nvSpPr>
        <p:spPr>
          <a:xfrm>
            <a:off x="11830511" y="3731211"/>
            <a:ext cx="15020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s-MY" sz="1600" b="1" dirty="0">
                <a:solidFill>
                  <a:srgbClr val="2D3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 2024 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C955CACD-D65B-4FA0-B9EF-51C5594FAA72}"/>
              </a:ext>
            </a:extLst>
          </p:cNvPr>
          <p:cNvSpPr txBox="1"/>
          <p:nvPr/>
        </p:nvSpPr>
        <p:spPr>
          <a:xfrm>
            <a:off x="11856857" y="3921481"/>
            <a:ext cx="15914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s-MY" sz="4000" b="1" dirty="0">
                <a:solidFill>
                  <a:srgbClr val="2D3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1.9%</a:t>
            </a:r>
          </a:p>
        </p:txBody>
      </p:sp>
      <p:sp>
        <p:nvSpPr>
          <p:cNvPr id="370" name="Rounded Rectangle 295">
            <a:extLst>
              <a:ext uri="{FF2B5EF4-FFF2-40B4-BE49-F238E27FC236}">
                <a16:creationId xmlns:a16="http://schemas.microsoft.com/office/drawing/2014/main" id="{A49B6762-5EBB-45BE-8514-ECA7CE007590}"/>
              </a:ext>
            </a:extLst>
          </p:cNvPr>
          <p:cNvSpPr/>
          <p:nvPr/>
        </p:nvSpPr>
        <p:spPr>
          <a:xfrm rot="16200000">
            <a:off x="10271717" y="5071388"/>
            <a:ext cx="913536" cy="166793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590">
            <a:extLst>
              <a:ext uri="{FF2B5EF4-FFF2-40B4-BE49-F238E27FC236}">
                <a16:creationId xmlns:a16="http://schemas.microsoft.com/office/drawing/2014/main" id="{B2808D10-FE20-40D4-A8D8-03D175831C9C}"/>
              </a:ext>
            </a:extLst>
          </p:cNvPr>
          <p:cNvSpPr/>
          <p:nvPr/>
        </p:nvSpPr>
        <p:spPr>
          <a:xfrm rot="16200000">
            <a:off x="10148672" y="4952762"/>
            <a:ext cx="999717" cy="1702509"/>
          </a:xfrm>
          <a:prstGeom prst="roundRect">
            <a:avLst/>
          </a:prstGeom>
          <a:solidFill>
            <a:srgbClr val="2D3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52A5D84-E858-4883-9E4C-B9D7D6CC149C}"/>
              </a:ext>
            </a:extLst>
          </p:cNvPr>
          <p:cNvSpPr txBox="1"/>
          <p:nvPr/>
        </p:nvSpPr>
        <p:spPr>
          <a:xfrm>
            <a:off x="9909938" y="5597892"/>
            <a:ext cx="15914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s-MY" sz="4000" b="1" dirty="0">
                <a:solidFill>
                  <a:srgbClr val="FFE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-0.9%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9E9BA067-5989-4983-B38A-E6FBF34427C7}"/>
              </a:ext>
            </a:extLst>
          </p:cNvPr>
          <p:cNvSpPr txBox="1"/>
          <p:nvPr/>
        </p:nvSpPr>
        <p:spPr>
          <a:xfrm>
            <a:off x="9874198" y="5333006"/>
            <a:ext cx="15020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s-MY" sz="1600" b="1" dirty="0">
                <a:solidFill>
                  <a:srgbClr val="FFE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2024 </a:t>
            </a:r>
          </a:p>
        </p:txBody>
      </p:sp>
      <p:sp>
        <p:nvSpPr>
          <p:cNvPr id="373" name="Rounded Rectangle 295">
            <a:extLst>
              <a:ext uri="{FF2B5EF4-FFF2-40B4-BE49-F238E27FC236}">
                <a16:creationId xmlns:a16="http://schemas.microsoft.com/office/drawing/2014/main" id="{548EA12F-F983-4538-9134-B5F101AC52DB}"/>
              </a:ext>
            </a:extLst>
          </p:cNvPr>
          <p:cNvSpPr/>
          <p:nvPr/>
        </p:nvSpPr>
        <p:spPr>
          <a:xfrm rot="16200000">
            <a:off x="12307005" y="5152669"/>
            <a:ext cx="695867" cy="16679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590">
            <a:extLst>
              <a:ext uri="{FF2B5EF4-FFF2-40B4-BE49-F238E27FC236}">
                <a16:creationId xmlns:a16="http://schemas.microsoft.com/office/drawing/2014/main" id="{4F6CD1B8-06FA-42A9-9C6E-79B00124E0C5}"/>
              </a:ext>
            </a:extLst>
          </p:cNvPr>
          <p:cNvSpPr/>
          <p:nvPr/>
        </p:nvSpPr>
        <p:spPr>
          <a:xfrm rot="16200000">
            <a:off x="12194761" y="5048461"/>
            <a:ext cx="764069" cy="1702509"/>
          </a:xfrm>
          <a:prstGeom prst="roundRect">
            <a:avLst/>
          </a:prstGeom>
          <a:solidFill>
            <a:srgbClr val="2D3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E5B5FFE0-3353-4B87-8395-307316E66987}"/>
              </a:ext>
            </a:extLst>
          </p:cNvPr>
          <p:cNvSpPr txBox="1"/>
          <p:nvPr/>
        </p:nvSpPr>
        <p:spPr>
          <a:xfrm>
            <a:off x="11844159" y="5480083"/>
            <a:ext cx="15020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s-MY" sz="1600" b="1" dirty="0">
                <a:solidFill>
                  <a:srgbClr val="FFE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 2024 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A519C7CC-3C2C-4398-9041-8E09D7E3C09C}"/>
              </a:ext>
            </a:extLst>
          </p:cNvPr>
          <p:cNvSpPr txBox="1"/>
          <p:nvPr/>
        </p:nvSpPr>
        <p:spPr>
          <a:xfrm>
            <a:off x="11859701" y="5643057"/>
            <a:ext cx="15914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s-MY" sz="4000" b="1" dirty="0">
                <a:solidFill>
                  <a:srgbClr val="FFE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0.5%</a:t>
            </a:r>
          </a:p>
        </p:txBody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BA83332F-DE66-465C-BE57-670B20D32F9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14914" b="9547"/>
          <a:stretch/>
        </p:blipFill>
        <p:spPr>
          <a:xfrm>
            <a:off x="-48236" y="-17329"/>
            <a:ext cx="14082981" cy="1685533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6E645F54-0900-4414-AA13-1F209AD08D28}"/>
              </a:ext>
            </a:extLst>
          </p:cNvPr>
          <p:cNvSpPr txBox="1"/>
          <p:nvPr/>
        </p:nvSpPr>
        <p:spPr>
          <a:xfrm>
            <a:off x="3570515" y="1191422"/>
            <a:ext cx="8507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STATS ALERT: #130  </a:t>
            </a:r>
            <a:r>
              <a:rPr lang="en-MY" sz="1600" b="1" dirty="0">
                <a:solidFill>
                  <a:srgbClr val="07834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en-MY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JUNE 2024   </a:t>
            </a:r>
            <a:r>
              <a:rPr lang="en-US" sz="1600" b="1" dirty="0">
                <a:solidFill>
                  <a:srgbClr val="07834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en-U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SDDS</a:t>
            </a:r>
          </a:p>
        </p:txBody>
      </p:sp>
      <p:graphicFrame>
        <p:nvGraphicFramePr>
          <p:cNvPr id="208" name="Chart 207">
            <a:extLst>
              <a:ext uri="{FF2B5EF4-FFF2-40B4-BE49-F238E27FC236}">
                <a16:creationId xmlns:a16="http://schemas.microsoft.com/office/drawing/2014/main" id="{96736303-999B-4F17-88C0-DA85C84A14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978735"/>
              </p:ext>
            </p:extLst>
          </p:nvPr>
        </p:nvGraphicFramePr>
        <p:xfrm>
          <a:off x="346909" y="15845637"/>
          <a:ext cx="13186800" cy="286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pic>
        <p:nvPicPr>
          <p:cNvPr id="209" name="Picture 208">
            <a:extLst>
              <a:ext uri="{FF2B5EF4-FFF2-40B4-BE49-F238E27FC236}">
                <a16:creationId xmlns:a16="http://schemas.microsoft.com/office/drawing/2014/main" id="{4253F830-E2B0-4DD5-8DF8-A7E076B1132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88" y="19075356"/>
            <a:ext cx="14046401" cy="725487"/>
          </a:xfrm>
          <a:prstGeom prst="rect">
            <a:avLst/>
          </a:prstGeom>
        </p:spPr>
      </p:pic>
      <p:sp>
        <p:nvSpPr>
          <p:cNvPr id="210" name="Oval 209">
            <a:extLst>
              <a:ext uri="{FF2B5EF4-FFF2-40B4-BE49-F238E27FC236}">
                <a16:creationId xmlns:a16="http://schemas.microsoft.com/office/drawing/2014/main" id="{F9CB0778-F940-4CC2-90D7-DBD2ED6B3A13}"/>
              </a:ext>
            </a:extLst>
          </p:cNvPr>
          <p:cNvSpPr/>
          <p:nvPr/>
        </p:nvSpPr>
        <p:spPr>
          <a:xfrm>
            <a:off x="13235392" y="19191265"/>
            <a:ext cx="540000" cy="4915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MY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DE54DB-58A3-4BFD-98AC-CBCF20A36985}"/>
              </a:ext>
            </a:extLst>
          </p:cNvPr>
          <p:cNvGrpSpPr/>
          <p:nvPr/>
        </p:nvGrpSpPr>
        <p:grpSpPr>
          <a:xfrm>
            <a:off x="7504531" y="10700331"/>
            <a:ext cx="6338735" cy="3945898"/>
            <a:chOff x="7504531" y="10700331"/>
            <a:chExt cx="6338735" cy="394589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C0017E0-AB1B-49D5-BD65-E3793188D26C}"/>
                </a:ext>
              </a:extLst>
            </p:cNvPr>
            <p:cNvGrpSpPr/>
            <p:nvPr/>
          </p:nvGrpSpPr>
          <p:grpSpPr>
            <a:xfrm>
              <a:off x="7505994" y="10700331"/>
              <a:ext cx="6337272" cy="3945898"/>
              <a:chOff x="7562576" y="10767943"/>
              <a:chExt cx="6337272" cy="394589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CE52936-26C5-4690-B6ED-C5F23392D699}"/>
                  </a:ext>
                </a:extLst>
              </p:cNvPr>
              <p:cNvGrpSpPr/>
              <p:nvPr/>
            </p:nvGrpSpPr>
            <p:grpSpPr>
              <a:xfrm>
                <a:off x="7678103" y="11159310"/>
                <a:ext cx="3007050" cy="871569"/>
                <a:chOff x="8325803" y="11025960"/>
                <a:chExt cx="3007050" cy="871569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1F2E884A-DB5A-4AD6-A80F-4DDC876FA891}"/>
                    </a:ext>
                  </a:extLst>
                </p:cNvPr>
                <p:cNvGrpSpPr/>
                <p:nvPr/>
              </p:nvGrpSpPr>
              <p:grpSpPr>
                <a:xfrm>
                  <a:off x="8325803" y="11025960"/>
                  <a:ext cx="3007050" cy="871569"/>
                  <a:chOff x="8096530" y="11347432"/>
                  <a:chExt cx="2890546" cy="871569"/>
                </a:xfrm>
              </p:grpSpPr>
              <p:sp>
                <p:nvSpPr>
                  <p:cNvPr id="488" name="Flowchart: Terminator 487">
                    <a:extLst>
                      <a:ext uri="{FF2B5EF4-FFF2-40B4-BE49-F238E27FC236}">
                        <a16:creationId xmlns:a16="http://schemas.microsoft.com/office/drawing/2014/main" id="{87EF9D5E-ECC4-490C-843A-745A945A336D}"/>
                      </a:ext>
                    </a:extLst>
                  </p:cNvPr>
                  <p:cNvSpPr/>
                  <p:nvPr/>
                </p:nvSpPr>
                <p:spPr>
                  <a:xfrm>
                    <a:off x="8148906" y="11425133"/>
                    <a:ext cx="2838170" cy="793868"/>
                  </a:xfrm>
                  <a:prstGeom prst="flowChartTerminator">
                    <a:avLst/>
                  </a:prstGeom>
                  <a:solidFill>
                    <a:srgbClr val="2D305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91C8AB"/>
                      </a:solidFill>
                    </a:endParaRPr>
                  </a:p>
                </p:txBody>
              </p:sp>
              <p:sp>
                <p:nvSpPr>
                  <p:cNvPr id="489" name="Flowchart: Terminator 488">
                    <a:extLst>
                      <a:ext uri="{FF2B5EF4-FFF2-40B4-BE49-F238E27FC236}">
                        <a16:creationId xmlns:a16="http://schemas.microsoft.com/office/drawing/2014/main" id="{B647C507-10D1-4C1B-B6D6-7AB8266BBF22}"/>
                      </a:ext>
                    </a:extLst>
                  </p:cNvPr>
                  <p:cNvSpPr/>
                  <p:nvPr/>
                </p:nvSpPr>
                <p:spPr>
                  <a:xfrm>
                    <a:off x="8096530" y="11347432"/>
                    <a:ext cx="2838170" cy="793868"/>
                  </a:xfrm>
                  <a:prstGeom prst="flowChartTerminator">
                    <a:avLst/>
                  </a:prstGeom>
                  <a:solidFill>
                    <a:srgbClr val="FFEF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04" name="TextBox 503">
                  <a:extLst>
                    <a:ext uri="{FF2B5EF4-FFF2-40B4-BE49-F238E27FC236}">
                      <a16:creationId xmlns:a16="http://schemas.microsoft.com/office/drawing/2014/main" id="{82075E99-A651-4594-838D-86F33DC5DD4E}"/>
                    </a:ext>
                  </a:extLst>
                </p:cNvPr>
                <p:cNvSpPr txBox="1"/>
                <p:nvPr/>
              </p:nvSpPr>
              <p:spPr>
                <a:xfrm>
                  <a:off x="9171646" y="11093870"/>
                  <a:ext cx="199971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s-MY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May 2024 : 2.2%</a:t>
                  </a:r>
                </a:p>
              </p:txBody>
            </p:sp>
            <p:sp>
              <p:nvSpPr>
                <p:cNvPr id="505" name="TextBox 504">
                  <a:extLst>
                    <a:ext uri="{FF2B5EF4-FFF2-40B4-BE49-F238E27FC236}">
                      <a16:creationId xmlns:a16="http://schemas.microsoft.com/office/drawing/2014/main" id="{1CB70C0D-5BDA-43BE-9435-281AD5ACAA0B}"/>
                    </a:ext>
                  </a:extLst>
                </p:cNvPr>
                <p:cNvSpPr txBox="1"/>
                <p:nvPr/>
              </p:nvSpPr>
              <p:spPr>
                <a:xfrm>
                  <a:off x="9137548" y="11411671"/>
                  <a:ext cx="202672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s-MY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Apr 2024 : 2.3%</a:t>
                  </a:r>
                </a:p>
              </p:txBody>
            </p:sp>
          </p:grpSp>
          <p:sp>
            <p:nvSpPr>
              <p:cNvPr id="626" name="TextBox 625">
                <a:extLst>
                  <a:ext uri="{FF2B5EF4-FFF2-40B4-BE49-F238E27FC236}">
                    <a16:creationId xmlns:a16="http://schemas.microsoft.com/office/drawing/2014/main" id="{11A348DC-79A4-4B2C-A80E-68BA1032BA31}"/>
                  </a:ext>
                </a:extLst>
              </p:cNvPr>
              <p:cNvSpPr txBox="1"/>
              <p:nvPr/>
            </p:nvSpPr>
            <p:spPr>
              <a:xfrm>
                <a:off x="7562576" y="10767943"/>
                <a:ext cx="32194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United States of America</a:t>
                </a:r>
              </a:p>
            </p:txBody>
          </p:sp>
          <p:sp>
            <p:nvSpPr>
              <p:cNvPr id="627" name="TextBox 626">
                <a:extLst>
                  <a:ext uri="{FF2B5EF4-FFF2-40B4-BE49-F238E27FC236}">
                    <a16:creationId xmlns:a16="http://schemas.microsoft.com/office/drawing/2014/main" id="{D6CEAF8F-9B21-4266-B8DE-D8FDF218888F}"/>
                  </a:ext>
                </a:extLst>
              </p:cNvPr>
              <p:cNvSpPr txBox="1"/>
              <p:nvPr/>
            </p:nvSpPr>
            <p:spPr>
              <a:xfrm>
                <a:off x="11102866" y="10767943"/>
                <a:ext cx="26306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China</a:t>
                </a:r>
              </a:p>
            </p:txBody>
          </p:sp>
          <p:sp>
            <p:nvSpPr>
              <p:cNvPr id="628" name="TextBox 627">
                <a:extLst>
                  <a:ext uri="{FF2B5EF4-FFF2-40B4-BE49-F238E27FC236}">
                    <a16:creationId xmlns:a16="http://schemas.microsoft.com/office/drawing/2014/main" id="{8F15E9E6-8494-45E9-AE15-36B798C4358A}"/>
                  </a:ext>
                </a:extLst>
              </p:cNvPr>
              <p:cNvSpPr txBox="1"/>
              <p:nvPr/>
            </p:nvSpPr>
            <p:spPr>
              <a:xfrm>
                <a:off x="7883416" y="12120493"/>
                <a:ext cx="26306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Japan</a:t>
                </a:r>
              </a:p>
            </p:txBody>
          </p:sp>
          <p:sp>
            <p:nvSpPr>
              <p:cNvPr id="629" name="TextBox 628">
                <a:extLst>
                  <a:ext uri="{FF2B5EF4-FFF2-40B4-BE49-F238E27FC236}">
                    <a16:creationId xmlns:a16="http://schemas.microsoft.com/office/drawing/2014/main" id="{993594CC-7CC6-4839-A290-173A79B2DC32}"/>
                  </a:ext>
                </a:extLst>
              </p:cNvPr>
              <p:cNvSpPr txBox="1"/>
              <p:nvPr/>
            </p:nvSpPr>
            <p:spPr>
              <a:xfrm>
                <a:off x="11083816" y="12120493"/>
                <a:ext cx="26306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Republic of Korea</a:t>
                </a:r>
              </a:p>
            </p:txBody>
          </p:sp>
          <p:sp>
            <p:nvSpPr>
              <p:cNvPr id="630" name="TextBox 629">
                <a:extLst>
                  <a:ext uri="{FF2B5EF4-FFF2-40B4-BE49-F238E27FC236}">
                    <a16:creationId xmlns:a16="http://schemas.microsoft.com/office/drawing/2014/main" id="{499242C3-C98F-49F3-882D-0EA1ACA072C6}"/>
                  </a:ext>
                </a:extLst>
              </p:cNvPr>
              <p:cNvSpPr txBox="1"/>
              <p:nvPr/>
            </p:nvSpPr>
            <p:spPr>
              <a:xfrm>
                <a:off x="7883416" y="13415893"/>
                <a:ext cx="26306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Taiwan</a:t>
                </a:r>
              </a:p>
            </p:txBody>
          </p:sp>
          <p:sp>
            <p:nvSpPr>
              <p:cNvPr id="631" name="TextBox 630">
                <a:extLst>
                  <a:ext uri="{FF2B5EF4-FFF2-40B4-BE49-F238E27FC236}">
                    <a16:creationId xmlns:a16="http://schemas.microsoft.com/office/drawing/2014/main" id="{BC4A68E2-4F00-4220-8585-9C8E41A876A0}"/>
                  </a:ext>
                </a:extLst>
              </p:cNvPr>
              <p:cNvSpPr txBox="1"/>
              <p:nvPr/>
            </p:nvSpPr>
            <p:spPr>
              <a:xfrm>
                <a:off x="11102866" y="13415893"/>
                <a:ext cx="26306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s-MY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Indonesia</a:t>
                </a:r>
              </a:p>
            </p:txBody>
          </p: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85352098-8031-4593-8E21-7044F3822CA9}"/>
                  </a:ext>
                </a:extLst>
              </p:cNvPr>
              <p:cNvGrpSpPr/>
              <p:nvPr/>
            </p:nvGrpSpPr>
            <p:grpSpPr>
              <a:xfrm>
                <a:off x="7673348" y="12508772"/>
                <a:ext cx="3007050" cy="871569"/>
                <a:chOff x="8325803" y="11025960"/>
                <a:chExt cx="3007050" cy="871569"/>
              </a:xfrm>
            </p:grpSpPr>
            <p:grpSp>
              <p:nvGrpSpPr>
                <p:cNvPr id="519" name="Group 518">
                  <a:extLst>
                    <a:ext uri="{FF2B5EF4-FFF2-40B4-BE49-F238E27FC236}">
                      <a16:creationId xmlns:a16="http://schemas.microsoft.com/office/drawing/2014/main" id="{435E2D01-0505-4988-BD85-FFBC51E76875}"/>
                    </a:ext>
                  </a:extLst>
                </p:cNvPr>
                <p:cNvGrpSpPr/>
                <p:nvPr/>
              </p:nvGrpSpPr>
              <p:grpSpPr>
                <a:xfrm>
                  <a:off x="8325803" y="11025960"/>
                  <a:ext cx="3007050" cy="871569"/>
                  <a:chOff x="8096530" y="11347432"/>
                  <a:chExt cx="2890546" cy="871569"/>
                </a:xfrm>
              </p:grpSpPr>
              <p:sp>
                <p:nvSpPr>
                  <p:cNvPr id="522" name="Flowchart: Terminator 521">
                    <a:extLst>
                      <a:ext uri="{FF2B5EF4-FFF2-40B4-BE49-F238E27FC236}">
                        <a16:creationId xmlns:a16="http://schemas.microsoft.com/office/drawing/2014/main" id="{B8259DC8-125E-4729-A268-53A84ADBAB2F}"/>
                      </a:ext>
                    </a:extLst>
                  </p:cNvPr>
                  <p:cNvSpPr/>
                  <p:nvPr/>
                </p:nvSpPr>
                <p:spPr>
                  <a:xfrm>
                    <a:off x="8148906" y="11425133"/>
                    <a:ext cx="2838170" cy="793868"/>
                  </a:xfrm>
                  <a:prstGeom prst="flowChartTerminator">
                    <a:avLst/>
                  </a:prstGeom>
                  <a:solidFill>
                    <a:srgbClr val="2D305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91C8AB"/>
                      </a:solidFill>
                    </a:endParaRPr>
                  </a:p>
                </p:txBody>
              </p:sp>
              <p:sp>
                <p:nvSpPr>
                  <p:cNvPr id="524" name="Flowchart: Terminator 523">
                    <a:extLst>
                      <a:ext uri="{FF2B5EF4-FFF2-40B4-BE49-F238E27FC236}">
                        <a16:creationId xmlns:a16="http://schemas.microsoft.com/office/drawing/2014/main" id="{2083EE1F-B232-446E-9DA3-CF6E414084B9}"/>
                      </a:ext>
                    </a:extLst>
                  </p:cNvPr>
                  <p:cNvSpPr/>
                  <p:nvPr/>
                </p:nvSpPr>
                <p:spPr>
                  <a:xfrm>
                    <a:off x="8096530" y="11347432"/>
                    <a:ext cx="2838170" cy="793868"/>
                  </a:xfrm>
                  <a:prstGeom prst="flowChartTerminator">
                    <a:avLst/>
                  </a:prstGeom>
                  <a:solidFill>
                    <a:srgbClr val="FFEF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0" name="TextBox 519">
                  <a:extLst>
                    <a:ext uri="{FF2B5EF4-FFF2-40B4-BE49-F238E27FC236}">
                      <a16:creationId xmlns:a16="http://schemas.microsoft.com/office/drawing/2014/main" id="{B6E5DEF9-C5A1-4629-A5FC-240E395F2FDB}"/>
                    </a:ext>
                  </a:extLst>
                </p:cNvPr>
                <p:cNvSpPr txBox="1"/>
                <p:nvPr/>
              </p:nvSpPr>
              <p:spPr>
                <a:xfrm>
                  <a:off x="9171646" y="11093870"/>
                  <a:ext cx="199971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s-MY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May 2024 : 2.4%</a:t>
                  </a:r>
                </a:p>
              </p:txBody>
            </p:sp>
            <p:sp>
              <p:nvSpPr>
                <p:cNvPr id="521" name="TextBox 520">
                  <a:extLst>
                    <a:ext uri="{FF2B5EF4-FFF2-40B4-BE49-F238E27FC236}">
                      <a16:creationId xmlns:a16="http://schemas.microsoft.com/office/drawing/2014/main" id="{56D638F9-1453-4B94-A3D3-71AF2B5F5D1F}"/>
                    </a:ext>
                  </a:extLst>
                </p:cNvPr>
                <p:cNvSpPr txBox="1"/>
                <p:nvPr/>
              </p:nvSpPr>
              <p:spPr>
                <a:xfrm>
                  <a:off x="9137548" y="11411671"/>
                  <a:ext cx="202672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s-MY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Apr 2024 : 1.1%</a:t>
                  </a:r>
                </a:p>
              </p:txBody>
            </p:sp>
          </p:grpSp>
          <p:grpSp>
            <p:nvGrpSpPr>
              <p:cNvPr id="612" name="Group 611">
                <a:extLst>
                  <a:ext uri="{FF2B5EF4-FFF2-40B4-BE49-F238E27FC236}">
                    <a16:creationId xmlns:a16="http://schemas.microsoft.com/office/drawing/2014/main" id="{05455900-BC5A-428C-AFDE-9C5415200056}"/>
                  </a:ext>
                </a:extLst>
              </p:cNvPr>
              <p:cNvGrpSpPr/>
              <p:nvPr/>
            </p:nvGrpSpPr>
            <p:grpSpPr>
              <a:xfrm>
                <a:off x="7692398" y="13842272"/>
                <a:ext cx="3007050" cy="871569"/>
                <a:chOff x="8325803" y="11025960"/>
                <a:chExt cx="3007050" cy="871569"/>
              </a:xfrm>
            </p:grpSpPr>
            <p:grpSp>
              <p:nvGrpSpPr>
                <p:cNvPr id="613" name="Group 612">
                  <a:extLst>
                    <a:ext uri="{FF2B5EF4-FFF2-40B4-BE49-F238E27FC236}">
                      <a16:creationId xmlns:a16="http://schemas.microsoft.com/office/drawing/2014/main" id="{B58C09E7-8CE6-4FB5-8437-CD265F692F6E}"/>
                    </a:ext>
                  </a:extLst>
                </p:cNvPr>
                <p:cNvGrpSpPr/>
                <p:nvPr/>
              </p:nvGrpSpPr>
              <p:grpSpPr>
                <a:xfrm>
                  <a:off x="8325803" y="11025960"/>
                  <a:ext cx="3007050" cy="871569"/>
                  <a:chOff x="8096530" y="11347432"/>
                  <a:chExt cx="2890546" cy="871569"/>
                </a:xfrm>
              </p:grpSpPr>
              <p:sp>
                <p:nvSpPr>
                  <p:cNvPr id="616" name="Flowchart: Terminator 615">
                    <a:extLst>
                      <a:ext uri="{FF2B5EF4-FFF2-40B4-BE49-F238E27FC236}">
                        <a16:creationId xmlns:a16="http://schemas.microsoft.com/office/drawing/2014/main" id="{85677B2A-E76D-406D-9EE1-3CE3C9AA17EA}"/>
                      </a:ext>
                    </a:extLst>
                  </p:cNvPr>
                  <p:cNvSpPr/>
                  <p:nvPr/>
                </p:nvSpPr>
                <p:spPr>
                  <a:xfrm>
                    <a:off x="8148906" y="11425133"/>
                    <a:ext cx="2838170" cy="793868"/>
                  </a:xfrm>
                  <a:prstGeom prst="flowChartTerminator">
                    <a:avLst/>
                  </a:prstGeom>
                  <a:solidFill>
                    <a:srgbClr val="2D305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91C8AB"/>
                      </a:solidFill>
                    </a:endParaRPr>
                  </a:p>
                </p:txBody>
              </p:sp>
              <p:sp>
                <p:nvSpPr>
                  <p:cNvPr id="617" name="Flowchart: Terminator 616">
                    <a:extLst>
                      <a:ext uri="{FF2B5EF4-FFF2-40B4-BE49-F238E27FC236}">
                        <a16:creationId xmlns:a16="http://schemas.microsoft.com/office/drawing/2014/main" id="{9462CB05-791D-41E6-AE14-F4C47D2F67FA}"/>
                      </a:ext>
                    </a:extLst>
                  </p:cNvPr>
                  <p:cNvSpPr/>
                  <p:nvPr/>
                </p:nvSpPr>
                <p:spPr>
                  <a:xfrm>
                    <a:off x="8096530" y="11347432"/>
                    <a:ext cx="2838170" cy="793868"/>
                  </a:xfrm>
                  <a:prstGeom prst="flowChartTerminator">
                    <a:avLst/>
                  </a:prstGeom>
                  <a:solidFill>
                    <a:srgbClr val="FFEF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14" name="TextBox 613">
                  <a:extLst>
                    <a:ext uri="{FF2B5EF4-FFF2-40B4-BE49-F238E27FC236}">
                      <a16:creationId xmlns:a16="http://schemas.microsoft.com/office/drawing/2014/main" id="{062C7A9B-BD73-4871-8311-E412B5C1BCF7}"/>
                    </a:ext>
                  </a:extLst>
                </p:cNvPr>
                <p:cNvSpPr txBox="1"/>
                <p:nvPr/>
              </p:nvSpPr>
              <p:spPr>
                <a:xfrm>
                  <a:off x="9171646" y="11093870"/>
                  <a:ext cx="199971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s-MY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May 2024 : 2.7%</a:t>
                  </a:r>
                </a:p>
              </p:txBody>
            </p:sp>
            <p:sp>
              <p:nvSpPr>
                <p:cNvPr id="615" name="TextBox 614">
                  <a:extLst>
                    <a:ext uri="{FF2B5EF4-FFF2-40B4-BE49-F238E27FC236}">
                      <a16:creationId xmlns:a16="http://schemas.microsoft.com/office/drawing/2014/main" id="{52F5CF10-9B63-4498-A075-85BA74966B94}"/>
                    </a:ext>
                  </a:extLst>
                </p:cNvPr>
                <p:cNvSpPr txBox="1"/>
                <p:nvPr/>
              </p:nvSpPr>
              <p:spPr>
                <a:xfrm>
                  <a:off x="9137548" y="11411671"/>
                  <a:ext cx="202672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s-MY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Apr 2024 : 2.1%</a:t>
                  </a:r>
                </a:p>
              </p:txBody>
            </p:sp>
          </p:grpSp>
          <p:grpSp>
            <p:nvGrpSpPr>
              <p:cNvPr id="506" name="Group 505">
                <a:extLst>
                  <a:ext uri="{FF2B5EF4-FFF2-40B4-BE49-F238E27FC236}">
                    <a16:creationId xmlns:a16="http://schemas.microsoft.com/office/drawing/2014/main" id="{85D212A9-08BA-4CA4-8B42-86873128546F}"/>
                  </a:ext>
                </a:extLst>
              </p:cNvPr>
              <p:cNvGrpSpPr/>
              <p:nvPr/>
            </p:nvGrpSpPr>
            <p:grpSpPr>
              <a:xfrm>
                <a:off x="10878503" y="11159310"/>
                <a:ext cx="3007050" cy="871569"/>
                <a:chOff x="8325803" y="11025960"/>
                <a:chExt cx="3007050" cy="871569"/>
              </a:xfrm>
            </p:grpSpPr>
            <p:grpSp>
              <p:nvGrpSpPr>
                <p:cNvPr id="507" name="Group 506">
                  <a:extLst>
                    <a:ext uri="{FF2B5EF4-FFF2-40B4-BE49-F238E27FC236}">
                      <a16:creationId xmlns:a16="http://schemas.microsoft.com/office/drawing/2014/main" id="{7F1210F1-5B0D-488D-B500-D34F5284D97B}"/>
                    </a:ext>
                  </a:extLst>
                </p:cNvPr>
                <p:cNvGrpSpPr/>
                <p:nvPr/>
              </p:nvGrpSpPr>
              <p:grpSpPr>
                <a:xfrm>
                  <a:off x="8325803" y="11025960"/>
                  <a:ext cx="3007050" cy="871569"/>
                  <a:chOff x="8096530" y="11347432"/>
                  <a:chExt cx="2890546" cy="871569"/>
                </a:xfrm>
              </p:grpSpPr>
              <p:sp>
                <p:nvSpPr>
                  <p:cNvPr id="511" name="Flowchart: Terminator 510">
                    <a:extLst>
                      <a:ext uri="{FF2B5EF4-FFF2-40B4-BE49-F238E27FC236}">
                        <a16:creationId xmlns:a16="http://schemas.microsoft.com/office/drawing/2014/main" id="{256573FD-3199-472D-8D0C-566E6BFFC18E}"/>
                      </a:ext>
                    </a:extLst>
                  </p:cNvPr>
                  <p:cNvSpPr/>
                  <p:nvPr/>
                </p:nvSpPr>
                <p:spPr>
                  <a:xfrm>
                    <a:off x="8148906" y="11425133"/>
                    <a:ext cx="2838170" cy="793868"/>
                  </a:xfrm>
                  <a:prstGeom prst="flowChartTerminator">
                    <a:avLst/>
                  </a:prstGeom>
                  <a:solidFill>
                    <a:srgbClr val="2D305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91C8AB"/>
                      </a:solidFill>
                    </a:endParaRPr>
                  </a:p>
                </p:txBody>
              </p:sp>
              <p:sp>
                <p:nvSpPr>
                  <p:cNvPr id="514" name="Flowchart: Terminator 513">
                    <a:extLst>
                      <a:ext uri="{FF2B5EF4-FFF2-40B4-BE49-F238E27FC236}">
                        <a16:creationId xmlns:a16="http://schemas.microsoft.com/office/drawing/2014/main" id="{D442BA20-EA7C-4898-A067-67495B601CE2}"/>
                      </a:ext>
                    </a:extLst>
                  </p:cNvPr>
                  <p:cNvSpPr/>
                  <p:nvPr/>
                </p:nvSpPr>
                <p:spPr>
                  <a:xfrm>
                    <a:off x="8096530" y="11347432"/>
                    <a:ext cx="2838170" cy="793868"/>
                  </a:xfrm>
                  <a:prstGeom prst="flowChartTerminator">
                    <a:avLst/>
                  </a:prstGeom>
                  <a:solidFill>
                    <a:srgbClr val="FFEF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08" name="TextBox 507">
                  <a:extLst>
                    <a:ext uri="{FF2B5EF4-FFF2-40B4-BE49-F238E27FC236}">
                      <a16:creationId xmlns:a16="http://schemas.microsoft.com/office/drawing/2014/main" id="{8495A1BF-8898-4AF9-B4BE-9BCAA4FCF6F4}"/>
                    </a:ext>
                  </a:extLst>
                </p:cNvPr>
                <p:cNvSpPr txBox="1"/>
                <p:nvPr/>
              </p:nvSpPr>
              <p:spPr>
                <a:xfrm>
                  <a:off x="9171646" y="11093870"/>
                  <a:ext cx="199971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s-MY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May 2024 : -1.4%</a:t>
                  </a:r>
                </a:p>
              </p:txBody>
            </p:sp>
            <p:sp>
              <p:nvSpPr>
                <p:cNvPr id="509" name="TextBox 508">
                  <a:extLst>
                    <a:ext uri="{FF2B5EF4-FFF2-40B4-BE49-F238E27FC236}">
                      <a16:creationId xmlns:a16="http://schemas.microsoft.com/office/drawing/2014/main" id="{D02E59A7-D17C-4D24-850C-E512EF8F4BD5}"/>
                    </a:ext>
                  </a:extLst>
                </p:cNvPr>
                <p:cNvSpPr txBox="1"/>
                <p:nvPr/>
              </p:nvSpPr>
              <p:spPr>
                <a:xfrm>
                  <a:off x="9137548" y="11411671"/>
                  <a:ext cx="202672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s-MY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Apr 2024 : -2.5%</a:t>
                  </a:r>
                </a:p>
              </p:txBody>
            </p:sp>
          </p:grpSp>
          <p:grpSp>
            <p:nvGrpSpPr>
              <p:cNvPr id="528" name="Group 527">
                <a:extLst>
                  <a:ext uri="{FF2B5EF4-FFF2-40B4-BE49-F238E27FC236}">
                    <a16:creationId xmlns:a16="http://schemas.microsoft.com/office/drawing/2014/main" id="{E8AFAD3E-D545-4CCB-9E99-584240696E89}"/>
                  </a:ext>
                </a:extLst>
              </p:cNvPr>
              <p:cNvGrpSpPr/>
              <p:nvPr/>
            </p:nvGrpSpPr>
            <p:grpSpPr>
              <a:xfrm>
                <a:off x="10873748" y="12508772"/>
                <a:ext cx="3007050" cy="871569"/>
                <a:chOff x="8325803" y="11025960"/>
                <a:chExt cx="3007050" cy="871569"/>
              </a:xfrm>
            </p:grpSpPr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84152FD4-F99E-4932-A1F8-D6D113F48066}"/>
                    </a:ext>
                  </a:extLst>
                </p:cNvPr>
                <p:cNvGrpSpPr/>
                <p:nvPr/>
              </p:nvGrpSpPr>
              <p:grpSpPr>
                <a:xfrm>
                  <a:off x="8325803" y="11025960"/>
                  <a:ext cx="3007050" cy="871569"/>
                  <a:chOff x="8096530" y="11347432"/>
                  <a:chExt cx="2890546" cy="871569"/>
                </a:xfrm>
              </p:grpSpPr>
              <p:sp>
                <p:nvSpPr>
                  <p:cNvPr id="532" name="Flowchart: Terminator 531">
                    <a:extLst>
                      <a:ext uri="{FF2B5EF4-FFF2-40B4-BE49-F238E27FC236}">
                        <a16:creationId xmlns:a16="http://schemas.microsoft.com/office/drawing/2014/main" id="{4C1E6E50-35E1-4311-82BB-E766C4490017}"/>
                      </a:ext>
                    </a:extLst>
                  </p:cNvPr>
                  <p:cNvSpPr/>
                  <p:nvPr/>
                </p:nvSpPr>
                <p:spPr>
                  <a:xfrm>
                    <a:off x="8148906" y="11425133"/>
                    <a:ext cx="2838170" cy="793868"/>
                  </a:xfrm>
                  <a:prstGeom prst="flowChartTerminator">
                    <a:avLst/>
                  </a:prstGeom>
                  <a:solidFill>
                    <a:srgbClr val="2D305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91C8AB"/>
                      </a:solidFill>
                    </a:endParaRPr>
                  </a:p>
                </p:txBody>
              </p:sp>
              <p:sp>
                <p:nvSpPr>
                  <p:cNvPr id="534" name="Flowchart: Terminator 533">
                    <a:extLst>
                      <a:ext uri="{FF2B5EF4-FFF2-40B4-BE49-F238E27FC236}">
                        <a16:creationId xmlns:a16="http://schemas.microsoft.com/office/drawing/2014/main" id="{4906D5FB-C4FC-4461-9C2E-9A262AAFC760}"/>
                      </a:ext>
                    </a:extLst>
                  </p:cNvPr>
                  <p:cNvSpPr/>
                  <p:nvPr/>
                </p:nvSpPr>
                <p:spPr>
                  <a:xfrm>
                    <a:off x="8096530" y="11347432"/>
                    <a:ext cx="2838170" cy="793868"/>
                  </a:xfrm>
                  <a:prstGeom prst="flowChartTerminator">
                    <a:avLst/>
                  </a:prstGeom>
                  <a:solidFill>
                    <a:srgbClr val="FFEF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0" name="TextBox 529">
                  <a:extLst>
                    <a:ext uri="{FF2B5EF4-FFF2-40B4-BE49-F238E27FC236}">
                      <a16:creationId xmlns:a16="http://schemas.microsoft.com/office/drawing/2014/main" id="{4319BED8-23CD-4A27-8567-17A26F42ACED}"/>
                    </a:ext>
                  </a:extLst>
                </p:cNvPr>
                <p:cNvSpPr txBox="1"/>
                <p:nvPr/>
              </p:nvSpPr>
              <p:spPr>
                <a:xfrm>
                  <a:off x="9171646" y="11093870"/>
                  <a:ext cx="199971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s-MY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May 2024 </a:t>
                  </a:r>
                  <a:r>
                    <a:rPr lang="ms-MY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: 2.3%</a:t>
                  </a:r>
                  <a:endParaRPr lang="ms-MY" sz="1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1" name="TextBox 530">
                  <a:extLst>
                    <a:ext uri="{FF2B5EF4-FFF2-40B4-BE49-F238E27FC236}">
                      <a16:creationId xmlns:a16="http://schemas.microsoft.com/office/drawing/2014/main" id="{A0B37476-74B4-4CC3-8AFC-675D04CAACC9}"/>
                    </a:ext>
                  </a:extLst>
                </p:cNvPr>
                <p:cNvSpPr txBox="1"/>
                <p:nvPr/>
              </p:nvSpPr>
              <p:spPr>
                <a:xfrm>
                  <a:off x="9137548" y="11411671"/>
                  <a:ext cx="202672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s-MY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Apr 2024 : 1.9%</a:t>
                  </a:r>
                </a:p>
              </p:txBody>
            </p:sp>
          </p:grpSp>
          <p:grpSp>
            <p:nvGrpSpPr>
              <p:cNvPr id="619" name="Group 618">
                <a:extLst>
                  <a:ext uri="{FF2B5EF4-FFF2-40B4-BE49-F238E27FC236}">
                    <a16:creationId xmlns:a16="http://schemas.microsoft.com/office/drawing/2014/main" id="{EF707A9B-FF5D-4B00-B0E0-B65B66568C2B}"/>
                  </a:ext>
                </a:extLst>
              </p:cNvPr>
              <p:cNvGrpSpPr/>
              <p:nvPr/>
            </p:nvGrpSpPr>
            <p:grpSpPr>
              <a:xfrm>
                <a:off x="10892798" y="13842272"/>
                <a:ext cx="3007050" cy="871569"/>
                <a:chOff x="8325803" y="11025960"/>
                <a:chExt cx="3007050" cy="871569"/>
              </a:xfrm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1076F10A-8592-4117-A964-ED0936663238}"/>
                    </a:ext>
                  </a:extLst>
                </p:cNvPr>
                <p:cNvGrpSpPr/>
                <p:nvPr/>
              </p:nvGrpSpPr>
              <p:grpSpPr>
                <a:xfrm>
                  <a:off x="8325803" y="11025960"/>
                  <a:ext cx="3007050" cy="871569"/>
                  <a:chOff x="8096530" y="11347432"/>
                  <a:chExt cx="2890546" cy="871569"/>
                </a:xfrm>
              </p:grpSpPr>
              <p:sp>
                <p:nvSpPr>
                  <p:cNvPr id="623" name="Flowchart: Terminator 622">
                    <a:extLst>
                      <a:ext uri="{FF2B5EF4-FFF2-40B4-BE49-F238E27FC236}">
                        <a16:creationId xmlns:a16="http://schemas.microsoft.com/office/drawing/2014/main" id="{352AD14F-1028-4F61-B42D-AABD0F57517E}"/>
                      </a:ext>
                    </a:extLst>
                  </p:cNvPr>
                  <p:cNvSpPr/>
                  <p:nvPr/>
                </p:nvSpPr>
                <p:spPr>
                  <a:xfrm>
                    <a:off x="8148906" y="11425133"/>
                    <a:ext cx="2838170" cy="793868"/>
                  </a:xfrm>
                  <a:prstGeom prst="flowChartTerminator">
                    <a:avLst/>
                  </a:prstGeom>
                  <a:solidFill>
                    <a:srgbClr val="2D305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91C8AB"/>
                      </a:solidFill>
                    </a:endParaRPr>
                  </a:p>
                </p:txBody>
              </p:sp>
              <p:sp>
                <p:nvSpPr>
                  <p:cNvPr id="624" name="Flowchart: Terminator 623">
                    <a:extLst>
                      <a:ext uri="{FF2B5EF4-FFF2-40B4-BE49-F238E27FC236}">
                        <a16:creationId xmlns:a16="http://schemas.microsoft.com/office/drawing/2014/main" id="{1644EB81-EDED-40B4-B8CB-3139BAFDA6F2}"/>
                      </a:ext>
                    </a:extLst>
                  </p:cNvPr>
                  <p:cNvSpPr/>
                  <p:nvPr/>
                </p:nvSpPr>
                <p:spPr>
                  <a:xfrm>
                    <a:off x="8096530" y="11347432"/>
                    <a:ext cx="2838170" cy="793868"/>
                  </a:xfrm>
                  <a:prstGeom prst="flowChartTerminator">
                    <a:avLst/>
                  </a:prstGeom>
                  <a:solidFill>
                    <a:srgbClr val="FFEF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21" name="TextBox 620">
                  <a:extLst>
                    <a:ext uri="{FF2B5EF4-FFF2-40B4-BE49-F238E27FC236}">
                      <a16:creationId xmlns:a16="http://schemas.microsoft.com/office/drawing/2014/main" id="{6182CE37-99E8-4533-8C40-5C92CF5897D6}"/>
                    </a:ext>
                  </a:extLst>
                </p:cNvPr>
                <p:cNvSpPr txBox="1"/>
                <p:nvPr/>
              </p:nvSpPr>
              <p:spPr>
                <a:xfrm>
                  <a:off x="9171646" y="11093870"/>
                  <a:ext cx="199971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s-MY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May 2024 : 3.5%</a:t>
                  </a:r>
                </a:p>
              </p:txBody>
            </p:sp>
            <p:sp>
              <p:nvSpPr>
                <p:cNvPr id="622" name="TextBox 621">
                  <a:extLst>
                    <a:ext uri="{FF2B5EF4-FFF2-40B4-BE49-F238E27FC236}">
                      <a16:creationId xmlns:a16="http://schemas.microsoft.com/office/drawing/2014/main" id="{19B31C35-60F6-4C55-86CE-BAE6100F1D3B}"/>
                    </a:ext>
                  </a:extLst>
                </p:cNvPr>
                <p:cNvSpPr txBox="1"/>
                <p:nvPr/>
              </p:nvSpPr>
              <p:spPr>
                <a:xfrm>
                  <a:off x="9137548" y="11411671"/>
                  <a:ext cx="202672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s-MY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Apr 2024 </a:t>
                  </a:r>
                  <a:r>
                    <a:rPr lang="ms-MY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: 3.7%</a:t>
                  </a:r>
                  <a:endParaRPr lang="ms-MY" sz="1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5C56A3AE-D22D-486A-BF88-2F3C218EB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377" y="11162353"/>
              <a:ext cx="936000" cy="626369"/>
            </a:xfrm>
            <a:prstGeom prst="rect">
              <a:avLst/>
            </a:prstGeom>
            <a:ln w="635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7CB1D0B4-6F64-4B7B-B18E-AE70B4E07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531" y="12507080"/>
              <a:ext cx="936000" cy="6474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1AC293F7-D492-45C6-A89A-46CE7105F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551" y="12496392"/>
              <a:ext cx="944982" cy="64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334081DF-3E3F-4A62-846C-89667DCF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745" y="11140722"/>
              <a:ext cx="941987" cy="648000"/>
            </a:xfrm>
            <a:prstGeom prst="rect">
              <a:avLst/>
            </a:prstGeom>
          </p:spPr>
        </p:pic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5528B8E1-1E67-470B-93B5-81157577A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1703" y="13866937"/>
              <a:ext cx="936000" cy="623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6" name="Picture 215">
              <a:extLst>
                <a:ext uri="{FF2B5EF4-FFF2-40B4-BE49-F238E27FC236}">
                  <a16:creationId xmlns:a16="http://schemas.microsoft.com/office/drawing/2014/main" id="{258C21B2-FBA8-439A-95E5-3708AB6A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817" y="13845025"/>
              <a:ext cx="928714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89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176142-12A1-44DC-8375-3BFC867B5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62"/>
          <a:stretch/>
        </p:blipFill>
        <p:spPr>
          <a:xfrm>
            <a:off x="8603" y="0"/>
            <a:ext cx="14039850" cy="10693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D8ACD1-5AE9-4899-B663-FB5FEFE3681E}"/>
              </a:ext>
            </a:extLst>
          </p:cNvPr>
          <p:cNvSpPr txBox="1"/>
          <p:nvPr/>
        </p:nvSpPr>
        <p:spPr>
          <a:xfrm>
            <a:off x="-1" y="364260"/>
            <a:ext cx="14048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STATS ALERT: #130  </a:t>
            </a:r>
            <a:r>
              <a:rPr lang="en-MY" sz="1600" b="1" dirty="0">
                <a:solidFill>
                  <a:srgbClr val="07834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en-MY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JUNE 2024   </a:t>
            </a:r>
            <a:r>
              <a:rPr lang="en-US" sz="1600" b="1" dirty="0">
                <a:solidFill>
                  <a:srgbClr val="07834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en-U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SDDS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909A8-760B-426F-808B-F709A02A7FD2}"/>
              </a:ext>
            </a:extLst>
          </p:cNvPr>
          <p:cNvSpPr txBox="1"/>
          <p:nvPr/>
        </p:nvSpPr>
        <p:spPr>
          <a:xfrm>
            <a:off x="0" y="1177637"/>
            <a:ext cx="14048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Malaysia’s Producer Price Index moderated to </a:t>
            </a:r>
          </a:p>
          <a:p>
            <a:pPr algn="ctr"/>
            <a:r>
              <a:rPr lang="en-MY" sz="36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1.4 per cent in May 2024</a:t>
            </a:r>
            <a:endParaRPr lang="en-MY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2AC9B799-6E8C-4DF6-A703-A1A23B20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73" y="2476841"/>
            <a:ext cx="13081509" cy="15876000"/>
          </a:xfrm>
          <a:prstGeom prst="rect">
            <a:avLst/>
          </a:prstGeom>
          <a:solidFill>
            <a:srgbClr val="FBFDF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5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sz="255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Malaysia’s Producer Price Index (PPI), </a:t>
            </a:r>
            <a: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measures the price changes of goods at the producer level, </a:t>
            </a:r>
            <a: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  <a:t>moderated to 1.4 per cent in May 2024 as compared to </a:t>
            </a:r>
            <a:b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  <a:t>1.9 per cent in the previous month. </a:t>
            </a:r>
          </a:p>
          <a:p>
            <a:pPr marL="268288" indent="0" algn="just">
              <a:spcBef>
                <a:spcPct val="0"/>
              </a:spcBef>
              <a:buNone/>
            </a:pPr>
            <a:endParaRPr lang="en-MY" sz="255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  <a:t>Similar to the previous month, all sectors registered an increase in May 2024. The Mining sector continued to increase by 6.6 per cent from a double-digit increase of 10.0 per cent in the previous month, contributed by Extraction of crude petroleum (7.2%) and Extraction of natural gas (4.6%) indices. The Agriculture, forestry </a:t>
            </a:r>
            <a:b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  <a:t>&amp; fishing sector went up slightly by 1.3 per cent (April 2024: 5.4%), with the index of Animal production and Growing of perennial crops up by 3.7 per cent and </a:t>
            </a:r>
            <a:b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  <a:t>3.1 per cent, respectively. At the same time, the Manufacturing sector increased further by 1.0 per cent (April 2024: 0.8%) due to the Manufacture of computer, electronic &amp; optical products index (9.6%). For the utility sector, the Water supply index went up 8.7 per cent, while the Electricity &amp; gas supply index increased by </a:t>
            </a:r>
            <a:b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  <a:t>1.5 per cent.</a:t>
            </a:r>
          </a:p>
          <a:p>
            <a:pPr marL="268288" indent="0" algn="just">
              <a:spcBef>
                <a:spcPct val="0"/>
              </a:spcBef>
              <a:buNone/>
            </a:pPr>
            <a:endParaRPr lang="en-US" sz="255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a monthly basis, </a:t>
            </a:r>
            <a: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  <a:t>PPI Local Production went down by negative 0.9 per cent from the increase of 0.5 per cent recorded in April 2024. The Mining sector declined by </a:t>
            </a:r>
            <a:b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  <a:t>5.5 per cent (April 2024: 2.1%) attributed to Extraction of crude petroleum (-6.8%) and Extraction of natural gas (-1.7%) indices. The Agriculture, forestry &amp; fishing sector decreased by negative 4.6 per cent from a 0.7 per cent increase in the previous month, largely due to the Growing of perennial crops (-7.8%) index. Likewise, the Manufacturing sector was also down marginally by negative 0.1 per cent (April 2024: 0.3%) due to the Manufacture of coke and refined petroleum products (-2.5%). Meanwhile, Electricity &amp; gas supply and Water supply indices remained positive, recording increases of 1.1 per cent and 1.4 per cent, respectively.</a:t>
            </a:r>
          </a:p>
          <a:p>
            <a:pPr marL="268288" indent="0" algn="just">
              <a:spcBef>
                <a:spcPct val="0"/>
              </a:spcBef>
              <a:buNone/>
            </a:pPr>
            <a:endParaRPr lang="en-MY" sz="255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sz="255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terms of stage of processing, the </a:t>
            </a:r>
            <a:r>
              <a:rPr lang="en-US" sz="255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Crude materials for further processing index </a:t>
            </a:r>
            <a: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  <a:t>increased at a slower pace of 3.7 per cent (April 2024: 7.4%) contributed by the </a:t>
            </a:r>
            <a:b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</a:rPr>
              <a:t>Non-food materials index (4.4%). In the meantime, the Finished goods index further increased by 3.4 per cent (April 2024: 2.4%), contributed by the Capital equipment (6.1%) index. However, the Intermediate materials, supplies &amp; components decreased by negative 0.1 per cent, similar to the previous month, attributed to the Processed fuel and lubricants (-10.1%) index.</a:t>
            </a:r>
          </a:p>
          <a:p>
            <a:pPr marL="268288" indent="0" algn="just">
              <a:spcBef>
                <a:spcPct val="0"/>
              </a:spcBef>
              <a:buNone/>
            </a:pPr>
            <a:endParaRPr lang="en-MY" sz="2550" i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US" sz="25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a monthly basis, the </a:t>
            </a:r>
            <a:r>
              <a:rPr lang="en-MY" sz="25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Crude materials for further processing </a:t>
            </a:r>
            <a:r>
              <a:rPr lang="en-US" sz="25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index declined by </a:t>
            </a:r>
            <a:br>
              <a:rPr lang="en-US" sz="25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5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 4.3 per cent, while the Intermediate materials, supplies &amp; components index was down by negative 0.4 per cent. Meanwhile, the Finished goods index was up by 0.7 per cent.</a:t>
            </a:r>
            <a:endParaRPr lang="en-MY" sz="255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810E9E-0C2A-442C-A321-2CBFC3287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69" y="18583738"/>
            <a:ext cx="14073522" cy="124369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FC4FE63-44A7-4FC3-AB29-E65D57BAC5F0}"/>
              </a:ext>
            </a:extLst>
          </p:cNvPr>
          <p:cNvSpPr/>
          <p:nvPr/>
        </p:nvSpPr>
        <p:spPr>
          <a:xfrm>
            <a:off x="13235392" y="19191265"/>
            <a:ext cx="540000" cy="4915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MY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6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9131</TotalTime>
  <Words>880</Words>
  <Application>Microsoft Office PowerPoint</Application>
  <PresentationFormat>Custom</PresentationFormat>
  <Paragraphs>110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7" baseType="lpstr">
      <vt:lpstr>맑은 고딕</vt:lpstr>
      <vt:lpstr>Microsoft YaHei</vt:lpstr>
      <vt:lpstr>Microsoft YaHei UI</vt:lpstr>
      <vt:lpstr>Adobe Gothic Std B</vt:lpstr>
      <vt:lpstr>Agency FB</vt:lpstr>
      <vt:lpstr>Aharoni</vt:lpstr>
      <vt:lpstr>Andalus</vt:lpstr>
      <vt:lpstr>Arial</vt:lpstr>
      <vt:lpstr>Arial Narrow</vt:lpstr>
      <vt:lpstr>Arial Nova Cond</vt:lpstr>
      <vt:lpstr>Calibri</vt:lpstr>
      <vt:lpstr>Calibri Light</vt:lpstr>
      <vt:lpstr>Century Gothic</vt:lpstr>
      <vt:lpstr>Tahoma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Hajijah Abdul Latip</dc:creator>
  <cp:lastModifiedBy>Nur Elissa Syazrina Zulkepli</cp:lastModifiedBy>
  <cp:revision>779</cp:revision>
  <cp:lastPrinted>2024-06-24T00:48:43Z</cp:lastPrinted>
  <dcterms:created xsi:type="dcterms:W3CDTF">2022-08-09T07:20:47Z</dcterms:created>
  <dcterms:modified xsi:type="dcterms:W3CDTF">2024-06-26T01:58:35Z</dcterms:modified>
</cp:coreProperties>
</file>