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86" r:id="rId2"/>
  </p:sldIdLst>
  <p:sldSz cx="10287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5F6"/>
    <a:srgbClr val="74CEB4"/>
    <a:srgbClr val="3C8177"/>
    <a:srgbClr val="BDE5DB"/>
    <a:srgbClr val="E6E6E6"/>
    <a:srgbClr val="B1E1D4"/>
    <a:srgbClr val="9FDACB"/>
    <a:srgbClr val="2A5C55"/>
    <a:srgbClr val="326C64"/>
    <a:srgbClr val="840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6" autoAdjust="0"/>
    <p:restoredTop sz="92071" autoAdjust="0"/>
  </p:normalViewPr>
  <p:slideViewPr>
    <p:cSldViewPr snapToGrid="0">
      <p:cViewPr varScale="1">
        <p:scale>
          <a:sx n="76" d="100"/>
          <a:sy n="76" d="100"/>
        </p:scale>
        <p:origin x="26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853000743010365"/>
          <c:y val="0.15266964464774538"/>
          <c:w val="0.43983038181973788"/>
          <c:h val="0.65974501090237425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0470750486786"/>
          <c:y val="0.16078095999652556"/>
          <c:w val="0.43983038181973788"/>
          <c:h val="0.65974501090237425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65844922039606E-2"/>
          <c:y val="5.3703703703703705E-2"/>
          <c:w val="0.89857371119539264"/>
          <c:h val="0.65936096529600463"/>
        </c:manualLayout>
      </c:layout>
      <c:lineChart>
        <c:grouping val="standard"/>
        <c:varyColors val="0"/>
        <c:ser>
          <c:idx val="0"/>
          <c:order val="0"/>
          <c:tx>
            <c:strRef>
              <c:f>'infografik q4 (2)'!$C$1</c:f>
              <c:strCache>
                <c:ptCount val="1"/>
                <c:pt idx="0">
                  <c:v>Eksport</c:v>
                </c:pt>
              </c:strCache>
            </c:strRef>
          </c:tx>
          <c:spPr>
            <a:ln w="19050" cap="rnd">
              <a:solidFill>
                <a:srgbClr val="84014D"/>
              </a:solidFill>
              <a:round/>
            </a:ln>
            <a:effectLst>
              <a:outerShdw blurRad="57150" dist="19050" dir="5400000" algn="ctr" rotWithShape="0">
                <a:schemeClr val="tx1">
                  <a:alpha val="63000"/>
                </a:schemeClr>
              </a:outerShdw>
            </a:effectLst>
          </c:spPr>
          <c:marker>
            <c:symbol val="circle"/>
            <c:size val="5"/>
            <c:spPr>
              <a:solidFill>
                <a:srgbClr val="84014D"/>
              </a:solidFill>
              <a:ln w="19050">
                <a:solidFill>
                  <a:srgbClr val="84014D"/>
                </a:solidFill>
                <a:prstDash val="solid"/>
                <a:round/>
              </a:ln>
              <a:effectLst>
                <a:outerShdw blurRad="57150" dist="19050" dir="5400000" algn="ctr" rotWithShape="0">
                  <a:schemeClr val="tx1">
                    <a:alpha val="63000"/>
                  </a:schemeClr>
                </a:outerShdw>
              </a:effectLst>
            </c:spPr>
          </c:marker>
          <c:dPt>
            <c:idx val="11"/>
            <c:marker>
              <c:symbol val="circle"/>
              <c:size val="5"/>
              <c:spPr>
                <a:solidFill>
                  <a:srgbClr val="84014D"/>
                </a:solidFill>
                <a:ln w="19050">
                  <a:solidFill>
                    <a:srgbClr val="84014D"/>
                  </a:solidFill>
                  <a:prstDash val="solid"/>
                  <a:round/>
                </a:ln>
                <a:effectLst>
                  <a:outerShdw blurRad="57150" dist="19050" dir="5400000" algn="ctr" rotWithShape="0">
                    <a:schemeClr val="tx1">
                      <a:alpha val="63000"/>
                    </a:scheme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3F2-4052-8394-EAF7894BFEA0}"/>
              </c:ext>
            </c:extLst>
          </c:dPt>
          <c:dLbls>
            <c:dLbl>
              <c:idx val="0"/>
              <c:layout>
                <c:manualLayout>
                  <c:x val="4.4306060685348272E-3"/>
                  <c:y val="-0.11581101063704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F2-4052-8394-EAF7894BFEA0}"/>
                </c:ext>
              </c:extLst>
            </c:dLbl>
            <c:dLbl>
              <c:idx val="12"/>
              <c:layout>
                <c:manualLayout>
                  <c:x val="-1.337968815844922E-2"/>
                  <c:y val="-0.16611287633964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F2-4052-8394-EAF7894BFEA0}"/>
                </c:ext>
              </c:extLst>
            </c:dLbl>
            <c:spPr>
              <a:solidFill>
                <a:srgbClr val="84014D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Bahnschrift SemiCondensed" panose="020B0502040204020203" pitchFamily="34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bg2">
                          <a:lumMod val="2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'infografik q4 (2)'!$A$27:$A$39</c:f>
              <c:strCache>
                <c:ptCount val="13"/>
                <c:pt idx="0">
                  <c:v>Jan.
2024</c:v>
                </c:pt>
                <c:pt idx="1">
                  <c:v>Feb.</c:v>
                </c:pt>
                <c:pt idx="2">
                  <c:v>Mac.</c:v>
                </c:pt>
                <c:pt idx="3">
                  <c:v>Apr.</c:v>
                </c:pt>
                <c:pt idx="4">
                  <c:v>Mei.</c:v>
                </c:pt>
                <c:pt idx="5">
                  <c:v>Jun.</c:v>
                </c:pt>
                <c:pt idx="6">
                  <c:v>Jul.</c:v>
                </c:pt>
                <c:pt idx="7">
                  <c:v>Ogo.</c:v>
                </c:pt>
                <c:pt idx="8">
                  <c:v>Sep.</c:v>
                </c:pt>
                <c:pt idx="9">
                  <c:v>Okt.</c:v>
                </c:pt>
                <c:pt idx="10">
                  <c:v>Nov.</c:v>
                </c:pt>
                <c:pt idx="11">
                  <c:v>Dis.</c:v>
                </c:pt>
                <c:pt idx="12">
                  <c:v>Jan.
2025</c:v>
                </c:pt>
              </c:strCache>
            </c:strRef>
          </c:cat>
          <c:val>
            <c:numRef>
              <c:f>'infografik q4 (2)'!$C$27:$C$39</c:f>
              <c:numCache>
                <c:formatCode>0.0</c:formatCode>
                <c:ptCount val="13"/>
                <c:pt idx="0">
                  <c:v>122.4</c:v>
                </c:pt>
                <c:pt idx="1">
                  <c:v>111.35599999999999</c:v>
                </c:pt>
                <c:pt idx="2">
                  <c:v>128.56399999999999</c:v>
                </c:pt>
                <c:pt idx="3">
                  <c:v>114.71899999999999</c:v>
                </c:pt>
                <c:pt idx="4">
                  <c:v>128</c:v>
                </c:pt>
                <c:pt idx="5">
                  <c:v>126</c:v>
                </c:pt>
                <c:pt idx="6">
                  <c:v>131.1</c:v>
                </c:pt>
                <c:pt idx="7">
                  <c:v>129.00353646799999</c:v>
                </c:pt>
                <c:pt idx="8">
                  <c:v>123.557</c:v>
                </c:pt>
                <c:pt idx="9">
                  <c:v>128.13800000000001</c:v>
                </c:pt>
                <c:pt idx="10">
                  <c:v>126.3099</c:v>
                </c:pt>
                <c:pt idx="11">
                  <c:v>138.47576719200001</c:v>
                </c:pt>
                <c:pt idx="12">
                  <c:v>122.790769321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F2-4052-8394-EAF7894BFEA0}"/>
            </c:ext>
          </c:extLst>
        </c:ser>
        <c:ser>
          <c:idx val="1"/>
          <c:order val="1"/>
          <c:tx>
            <c:strRef>
              <c:f>'infografik q4 (2)'!$D$1</c:f>
              <c:strCache>
                <c:ptCount val="1"/>
                <c:pt idx="0">
                  <c:v>Import </c:v>
                </c:pt>
              </c:strCache>
            </c:strRef>
          </c:tx>
          <c:spPr>
            <a:ln w="19050" cap="rnd">
              <a:solidFill>
                <a:srgbClr val="FAB228"/>
              </a:solidFill>
              <a:round/>
            </a:ln>
            <a:effectLst>
              <a:outerShdw blurRad="57150" dist="19050" dir="5400000" algn="ctr" rotWithShape="0">
                <a:schemeClr val="tx1">
                  <a:alpha val="63000"/>
                </a:schemeClr>
              </a:outerShdw>
            </a:effectLst>
          </c:spPr>
          <c:marker>
            <c:symbol val="circle"/>
            <c:size val="5"/>
            <c:spPr>
              <a:solidFill>
                <a:srgbClr val="FAB228"/>
              </a:solidFill>
              <a:ln w="19050">
                <a:solidFill>
                  <a:srgbClr val="FAB228"/>
                </a:solidFill>
                <a:prstDash val="solid"/>
                <a:round/>
              </a:ln>
              <a:effectLst>
                <a:outerShdw blurRad="57150" dist="19050" dir="5400000" algn="ctr" rotWithShape="0">
                  <a:schemeClr val="tx1">
                    <a:alpha val="63000"/>
                  </a:schemeClr>
                </a:outerShdw>
              </a:effectLst>
            </c:spPr>
          </c:marker>
          <c:dPt>
            <c:idx val="0"/>
            <c:marker>
              <c:symbol val="circle"/>
              <c:size val="5"/>
              <c:spPr>
                <a:solidFill>
                  <a:srgbClr val="FAB228"/>
                </a:solidFill>
                <a:ln w="19050">
                  <a:solidFill>
                    <a:srgbClr val="FAB228"/>
                  </a:solidFill>
                  <a:prstDash val="solid"/>
                  <a:round/>
                </a:ln>
                <a:effectLst>
                  <a:outerShdw blurRad="57150" dist="19050" dir="5400000" algn="ctr" rotWithShape="0">
                    <a:schemeClr val="tx1">
                      <a:alpha val="63000"/>
                    </a:scheme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33F2-4052-8394-EAF7894BFEA0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FAB228"/>
                </a:solidFill>
                <a:ln w="19050">
                  <a:solidFill>
                    <a:srgbClr val="FAB228"/>
                  </a:solidFill>
                  <a:prstDash val="solid"/>
                  <a:round/>
                </a:ln>
                <a:effectLst>
                  <a:outerShdw blurRad="57150" dist="19050" dir="5400000" algn="ctr" rotWithShape="0">
                    <a:schemeClr val="tx1">
                      <a:alpha val="63000"/>
                    </a:scheme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33F2-4052-8394-EAF7894BFEA0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FAB228"/>
                </a:solidFill>
                <a:ln w="19050">
                  <a:solidFill>
                    <a:srgbClr val="FAB228"/>
                  </a:solidFill>
                  <a:prstDash val="solid"/>
                  <a:round/>
                </a:ln>
                <a:effectLst>
                  <a:outerShdw blurRad="57150" dist="19050" dir="5400000" algn="ctr" rotWithShape="0">
                    <a:schemeClr val="tx1">
                      <a:alpha val="63000"/>
                    </a:scheme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33F2-4052-8394-EAF7894BFEA0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FAB228"/>
                </a:solidFill>
                <a:ln w="19050">
                  <a:solidFill>
                    <a:srgbClr val="FAB228"/>
                  </a:solidFill>
                  <a:prstDash val="solid"/>
                  <a:round/>
                </a:ln>
                <a:effectLst>
                  <a:outerShdw blurRad="57150" dist="19050" dir="5400000" algn="ctr" rotWithShape="0">
                    <a:schemeClr val="tx1">
                      <a:alpha val="63000"/>
                    </a:scheme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33F2-4052-8394-EAF7894BFEA0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rgbClr val="FAB228"/>
                </a:solidFill>
                <a:ln w="19050">
                  <a:solidFill>
                    <a:srgbClr val="FAB228"/>
                  </a:solidFill>
                  <a:prstDash val="solid"/>
                  <a:round/>
                </a:ln>
                <a:effectLst>
                  <a:outerShdw blurRad="57150" dist="19050" dir="5400000" algn="ctr" rotWithShape="0">
                    <a:schemeClr val="tx1">
                      <a:alpha val="63000"/>
                    </a:scheme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33F2-4052-8394-EAF7894BFEA0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rgbClr val="FAB228"/>
                </a:solidFill>
                <a:ln w="19050">
                  <a:solidFill>
                    <a:srgbClr val="FAB228"/>
                  </a:solidFill>
                  <a:prstDash val="solid"/>
                  <a:round/>
                </a:ln>
                <a:effectLst>
                  <a:outerShdw blurRad="57150" dist="19050" dir="5400000" algn="ctr" rotWithShape="0">
                    <a:schemeClr val="tx1">
                      <a:alpha val="63000"/>
                    </a:scheme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33F2-4052-8394-EAF7894BFEA0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rgbClr val="FAB228"/>
                </a:solidFill>
                <a:ln w="19050">
                  <a:solidFill>
                    <a:srgbClr val="FAB228"/>
                  </a:solidFill>
                  <a:prstDash val="solid"/>
                  <a:round/>
                </a:ln>
                <a:effectLst>
                  <a:outerShdw blurRad="57150" dist="19050" dir="5400000" algn="ctr" rotWithShape="0">
                    <a:schemeClr val="tx1">
                      <a:alpha val="63000"/>
                    </a:scheme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33F2-4052-8394-EAF7894BFEA0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rgbClr val="FAB228"/>
                </a:solidFill>
                <a:ln w="19050">
                  <a:solidFill>
                    <a:srgbClr val="FAB228"/>
                  </a:solidFill>
                  <a:prstDash val="solid"/>
                  <a:round/>
                </a:ln>
                <a:effectLst>
                  <a:outerShdw blurRad="57150" dist="19050" dir="5400000" algn="ctr" rotWithShape="0">
                    <a:schemeClr val="tx1">
                      <a:alpha val="63000"/>
                    </a:scheme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33F2-4052-8394-EAF7894BFEA0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rgbClr val="FAB228"/>
                </a:solidFill>
                <a:ln w="19050">
                  <a:solidFill>
                    <a:srgbClr val="FAB228"/>
                  </a:solidFill>
                  <a:prstDash val="solid"/>
                  <a:round/>
                </a:ln>
                <a:effectLst>
                  <a:outerShdw blurRad="57150" dist="19050" dir="5400000" algn="ctr" rotWithShape="0">
                    <a:schemeClr val="tx1">
                      <a:alpha val="63000"/>
                    </a:scheme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33F2-4052-8394-EAF7894BFEA0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FAB228"/>
                </a:solidFill>
                <a:ln w="19050">
                  <a:solidFill>
                    <a:srgbClr val="FAB228"/>
                  </a:solidFill>
                  <a:prstDash val="solid"/>
                  <a:round/>
                </a:ln>
                <a:effectLst>
                  <a:outerShdw blurRad="57150" dist="19050" dir="5400000" algn="ctr" rotWithShape="0">
                    <a:schemeClr val="tx1">
                      <a:alpha val="63000"/>
                    </a:scheme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33F2-4052-8394-EAF7894BFEA0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rgbClr val="FAB228"/>
                </a:solidFill>
                <a:ln w="19050">
                  <a:solidFill>
                    <a:srgbClr val="FAB228"/>
                  </a:solidFill>
                  <a:prstDash val="solid"/>
                  <a:round/>
                </a:ln>
                <a:effectLst>
                  <a:outerShdw blurRad="57150" dist="19050" dir="5400000" algn="ctr" rotWithShape="0">
                    <a:schemeClr val="tx1">
                      <a:alpha val="63000"/>
                    </a:scheme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33F2-4052-8394-EAF7894BFEA0}"/>
              </c:ext>
            </c:extLst>
          </c:dPt>
          <c:dLbls>
            <c:dLbl>
              <c:idx val="0"/>
              <c:layout>
                <c:manualLayout>
                  <c:x val="-1.7722424274139389E-2"/>
                  <c:y val="0.140192276034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F2-4052-8394-EAF7894BFEA0}"/>
                </c:ext>
              </c:extLst>
            </c:dLbl>
            <c:dLbl>
              <c:idx val="12"/>
              <c:layout>
                <c:manualLayout>
                  <c:x val="-9.1427869082736341E-2"/>
                  <c:y val="0.16611287633964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3F2-4052-8394-EAF7894BFEA0}"/>
                </c:ext>
              </c:extLst>
            </c:dLbl>
            <c:spPr>
              <a:solidFill>
                <a:srgbClr val="FAB228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Bahnschrift SemiBold Condensed" panose="020B0502040204020203" pitchFamily="34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bg2">
                          <a:lumMod val="2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'infografik q4 (2)'!$A$27:$A$39</c:f>
              <c:strCache>
                <c:ptCount val="13"/>
                <c:pt idx="0">
                  <c:v>Jan.
2024</c:v>
                </c:pt>
                <c:pt idx="1">
                  <c:v>Feb.</c:v>
                </c:pt>
                <c:pt idx="2">
                  <c:v>Mac.</c:v>
                </c:pt>
                <c:pt idx="3">
                  <c:v>Apr.</c:v>
                </c:pt>
                <c:pt idx="4">
                  <c:v>Mei.</c:v>
                </c:pt>
                <c:pt idx="5">
                  <c:v>Jun.</c:v>
                </c:pt>
                <c:pt idx="6">
                  <c:v>Jul.</c:v>
                </c:pt>
                <c:pt idx="7">
                  <c:v>Ogo.</c:v>
                </c:pt>
                <c:pt idx="8">
                  <c:v>Sep.</c:v>
                </c:pt>
                <c:pt idx="9">
                  <c:v>Okt.</c:v>
                </c:pt>
                <c:pt idx="10">
                  <c:v>Nov.</c:v>
                </c:pt>
                <c:pt idx="11">
                  <c:v>Dis.</c:v>
                </c:pt>
                <c:pt idx="12">
                  <c:v>Jan.
2025</c:v>
                </c:pt>
              </c:strCache>
            </c:strRef>
          </c:cat>
          <c:val>
            <c:numRef>
              <c:f>'infografik q4 (2)'!$D$27:$D$39</c:f>
              <c:numCache>
                <c:formatCode>0.0</c:formatCode>
                <c:ptCount val="13"/>
                <c:pt idx="0">
                  <c:v>112.2</c:v>
                </c:pt>
                <c:pt idx="1">
                  <c:v>100.116</c:v>
                </c:pt>
                <c:pt idx="2">
                  <c:v>115.845</c:v>
                </c:pt>
                <c:pt idx="3">
                  <c:v>107.017</c:v>
                </c:pt>
                <c:pt idx="4">
                  <c:v>118.1</c:v>
                </c:pt>
                <c:pt idx="5">
                  <c:v>111.8</c:v>
                </c:pt>
                <c:pt idx="6">
                  <c:v>124.7</c:v>
                </c:pt>
                <c:pt idx="7">
                  <c:v>123.489842567</c:v>
                </c:pt>
                <c:pt idx="8">
                  <c:v>110.79</c:v>
                </c:pt>
                <c:pt idx="9">
                  <c:v>116.26900000000001</c:v>
                </c:pt>
                <c:pt idx="10">
                  <c:v>111.2595</c:v>
                </c:pt>
                <c:pt idx="11">
                  <c:v>119.34214599800001</c:v>
                </c:pt>
                <c:pt idx="12">
                  <c:v>119.157174623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33F2-4052-8394-EAF7894BF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0910608"/>
        <c:axId val="315640368"/>
      </c:lineChart>
      <c:catAx>
        <c:axId val="62091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5F556F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 Condensed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315640368"/>
        <c:crosses val="autoZero"/>
        <c:auto val="1"/>
        <c:lblAlgn val="ctr"/>
        <c:lblOffset val="100"/>
        <c:tickMarkSkip val="1"/>
        <c:noMultiLvlLbl val="0"/>
      </c:catAx>
      <c:valAx>
        <c:axId val="315640368"/>
        <c:scaling>
          <c:orientation val="minMax"/>
          <c:max val="150"/>
          <c:min val="6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Condensed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620910608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505653883972466"/>
          <c:y val="0.57523304972874045"/>
          <c:w val="0.34615423466208328"/>
          <c:h val="9.20144356955380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Bahnschrift SemiBold Condensed" panose="020B0502040204020203" pitchFamily="34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 b="1">
          <a:solidFill>
            <a:schemeClr val="tx1">
              <a:lumMod val="75000"/>
              <a:lumOff val="25000"/>
            </a:schemeClr>
          </a:solidFill>
          <a:latin typeface="Bahnschrift SemiBold Condensed" panose="020B0502040204020203" pitchFamily="34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5D4EC-A524-4099-A8FA-F6A04F4F8BFA}" type="datetimeFigureOut">
              <a:rPr lang="en-MY" smtClean="0"/>
              <a:t>20/2/2025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8D95E-1543-4E15-A509-32CDD3D8A2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64548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683545"/>
            <a:ext cx="8743950" cy="358140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5403057"/>
            <a:ext cx="7715250" cy="248364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F131-9B45-40A5-9F3F-5FD2EE8DAA0B}" type="datetimeFigureOut">
              <a:rPr lang="en-MY" smtClean="0"/>
              <a:t>20/2/2025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1BC4-5EF5-4857-943A-649338E74B7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3258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F131-9B45-40A5-9F3F-5FD2EE8DAA0B}" type="datetimeFigureOut">
              <a:rPr lang="en-MY" smtClean="0"/>
              <a:t>20/2/2025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1BC4-5EF5-4857-943A-649338E74B7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6167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547688"/>
            <a:ext cx="2218134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547688"/>
            <a:ext cx="6525816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F131-9B45-40A5-9F3F-5FD2EE8DAA0B}" type="datetimeFigureOut">
              <a:rPr lang="en-MY" smtClean="0"/>
              <a:t>20/2/2025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1BC4-5EF5-4857-943A-649338E74B7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8677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F131-9B45-40A5-9F3F-5FD2EE8DAA0B}" type="datetimeFigureOut">
              <a:rPr lang="en-MY" smtClean="0"/>
              <a:t>20/2/2025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1BC4-5EF5-4857-943A-649338E74B7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4588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2564609"/>
            <a:ext cx="8872538" cy="4279106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6884197"/>
            <a:ext cx="8872538" cy="225028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F131-9B45-40A5-9F3F-5FD2EE8DAA0B}" type="datetimeFigureOut">
              <a:rPr lang="en-MY" smtClean="0"/>
              <a:t>20/2/2025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1BC4-5EF5-4857-943A-649338E74B7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3442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2738438"/>
            <a:ext cx="4371975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2738438"/>
            <a:ext cx="4371975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F131-9B45-40A5-9F3F-5FD2EE8DAA0B}" type="datetimeFigureOut">
              <a:rPr lang="en-MY" smtClean="0"/>
              <a:t>20/2/2025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1BC4-5EF5-4857-943A-649338E74B7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9356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547690"/>
            <a:ext cx="8872538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2521745"/>
            <a:ext cx="4351883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3757613"/>
            <a:ext cx="4351883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2521745"/>
            <a:ext cx="4373315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3757613"/>
            <a:ext cx="4373315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F131-9B45-40A5-9F3F-5FD2EE8DAA0B}" type="datetimeFigureOut">
              <a:rPr lang="en-MY" smtClean="0"/>
              <a:t>20/2/2025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1BC4-5EF5-4857-943A-649338E74B7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1087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F131-9B45-40A5-9F3F-5FD2EE8DAA0B}" type="datetimeFigureOut">
              <a:rPr lang="en-MY" smtClean="0"/>
              <a:t>20/2/2025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1BC4-5EF5-4857-943A-649338E74B7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1992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F131-9B45-40A5-9F3F-5FD2EE8DAA0B}" type="datetimeFigureOut">
              <a:rPr lang="en-MY" smtClean="0"/>
              <a:t>20/2/2025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1BC4-5EF5-4857-943A-649338E74B7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5688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1481140"/>
            <a:ext cx="5207794" cy="7310438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F131-9B45-40A5-9F3F-5FD2EE8DAA0B}" type="datetimeFigureOut">
              <a:rPr lang="en-MY" smtClean="0"/>
              <a:t>20/2/2025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1BC4-5EF5-4857-943A-649338E74B7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90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1481140"/>
            <a:ext cx="5207794" cy="7310438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F131-9B45-40A5-9F3F-5FD2EE8DAA0B}" type="datetimeFigureOut">
              <a:rPr lang="en-MY" smtClean="0"/>
              <a:t>20/2/2025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1BC4-5EF5-4857-943A-649338E74B7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9290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2738438"/>
            <a:ext cx="8872538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2F131-9B45-40A5-9F3F-5FD2EE8DAA0B}" type="datetimeFigureOut">
              <a:rPr lang="en-MY" smtClean="0"/>
              <a:t>20/2/2025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61BC4-5EF5-4857-943A-649338E74B7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6082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3.wdp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11" Type="http://schemas.microsoft.com/office/2007/relationships/hdphoto" Target="../media/hdphoto2.wdp"/><Relationship Id="rId5" Type="http://schemas.openxmlformats.org/officeDocument/2006/relationships/chart" Target="../charts/chart1.xml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19" Type="http://schemas.openxmlformats.org/officeDocument/2006/relationships/chart" Target="../charts/chart3.xml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C667008-0E1C-45E9-9232-4A870C9A1EC0}"/>
              </a:ext>
            </a:extLst>
          </p:cNvPr>
          <p:cNvSpPr/>
          <p:nvPr/>
        </p:nvSpPr>
        <p:spPr>
          <a:xfrm>
            <a:off x="8183" y="3506647"/>
            <a:ext cx="10282908" cy="5635851"/>
          </a:xfrm>
          <a:prstGeom prst="rect">
            <a:avLst/>
          </a:prstGeom>
          <a:solidFill>
            <a:srgbClr val="F7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157" name="Picture 156">
            <a:extLst>
              <a:ext uri="{FF2B5EF4-FFF2-40B4-BE49-F238E27FC236}">
                <a16:creationId xmlns:a16="http://schemas.microsoft.com/office/drawing/2014/main" id="{88E55C79-05DA-4B72-B441-609650F1E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A1A951E9-F563-49EB-A251-A1416C2E86ED}"/>
              </a:ext>
            </a:extLst>
          </p:cNvPr>
          <p:cNvSpPr/>
          <p:nvPr/>
        </p:nvSpPr>
        <p:spPr>
          <a:xfrm>
            <a:off x="-193934" y="-29989"/>
            <a:ext cx="10480934" cy="4236116"/>
          </a:xfrm>
          <a:prstGeom prst="rect">
            <a:avLst/>
          </a:prstGeom>
          <a:blipFill dpi="0" rotWithShape="1">
            <a:blip r:embed="rId3">
              <a:alphaModFix amt="34000"/>
            </a:blip>
            <a:srcRect/>
            <a:stretch>
              <a:fillRect l="-1000" r="-1000" b="-44000"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0E5D5AC-3E8D-4E33-A821-50DAC46E89F5}"/>
              </a:ext>
            </a:extLst>
          </p:cNvPr>
          <p:cNvSpPr/>
          <p:nvPr/>
        </p:nvSpPr>
        <p:spPr>
          <a:xfrm>
            <a:off x="-5030" y="3297285"/>
            <a:ext cx="11327151" cy="2973468"/>
          </a:xfrm>
          <a:prstGeom prst="rect">
            <a:avLst/>
          </a:prstGeom>
          <a:blipFill dpi="0" rotWithShape="1">
            <a:blip r:embed="rId4">
              <a:alphaModFix amt="82000"/>
            </a:blip>
            <a:srcRect/>
            <a:stretch>
              <a:fillRect l="1000" t="12000" r="10000" b="-4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6" name="TextBox 5">
            <a:extLst>
              <a:ext uri="{FF2B5EF4-FFF2-40B4-BE49-F238E27FC236}">
                <a16:creationId xmlns:a16="http://schemas.microsoft.com/office/drawing/2014/main" id="{CEDD71E9-D9F9-4F17-AEB8-267E6293AD72}"/>
              </a:ext>
            </a:extLst>
          </p:cNvPr>
          <p:cNvSpPr txBox="1"/>
          <p:nvPr/>
        </p:nvSpPr>
        <p:spPr>
          <a:xfrm rot="5400000">
            <a:off x="8418866" y="2195241"/>
            <a:ext cx="2813025" cy="46158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rgbClr val="3C8177"/>
                </a:solidFill>
                <a:latin typeface="Fira Sans Extra Condensed" panose="020B0503050000020004" pitchFamily="34" charset="0"/>
                <a:cs typeface="Helvetica" panose="020B0604020202020204" pitchFamily="34" charset="0"/>
              </a:rPr>
              <a:t>Perangkaan</a:t>
            </a:r>
            <a:r>
              <a:rPr lang="en-US" b="1" dirty="0">
                <a:solidFill>
                  <a:srgbClr val="3C8177"/>
                </a:solidFill>
                <a:latin typeface="Fira Sans Extra Condensed" panose="020B0503050000020004" pitchFamily="34" charset="0"/>
                <a:cs typeface="Helvetica" panose="020B0604020202020204" pitchFamily="34" charset="0"/>
              </a:rPr>
              <a:t> </a:t>
            </a:r>
            <a:r>
              <a:rPr lang="en-US" b="1" dirty="0" err="1">
                <a:solidFill>
                  <a:srgbClr val="3C8177"/>
                </a:solidFill>
                <a:latin typeface="Fira Sans Extra Condensed" panose="020B0503050000020004" pitchFamily="34" charset="0"/>
                <a:cs typeface="Helvetica" panose="020B0604020202020204" pitchFamily="34" charset="0"/>
              </a:rPr>
              <a:t>Perdagangan</a:t>
            </a:r>
            <a:r>
              <a:rPr lang="en-US" b="1" dirty="0">
                <a:solidFill>
                  <a:srgbClr val="3C8177"/>
                </a:solidFill>
                <a:latin typeface="Fira Sans Extra Condensed" panose="020B0503050000020004" pitchFamily="34" charset="0"/>
                <a:cs typeface="Helvetica" panose="020B0604020202020204" pitchFamily="34" charset="0"/>
              </a:rPr>
              <a:t> </a:t>
            </a:r>
            <a:r>
              <a:rPr lang="en-US" b="1" dirty="0" err="1">
                <a:solidFill>
                  <a:srgbClr val="3C8177"/>
                </a:solidFill>
                <a:latin typeface="Fira Sans Extra Condensed" panose="020B0503050000020004" pitchFamily="34" charset="0"/>
                <a:cs typeface="Helvetica" panose="020B0604020202020204" pitchFamily="34" charset="0"/>
              </a:rPr>
              <a:t>Luar</a:t>
            </a:r>
            <a:r>
              <a:rPr lang="en-US" b="1" dirty="0">
                <a:solidFill>
                  <a:srgbClr val="3C8177"/>
                </a:solidFill>
                <a:latin typeface="Fira Sans Extra Condensed" panose="020B0503050000020004" pitchFamily="34" charset="0"/>
                <a:cs typeface="Helvetica" panose="020B0604020202020204" pitchFamily="34" charset="0"/>
              </a:rPr>
              <a:t> Negeri, </a:t>
            </a:r>
          </a:p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3C8177"/>
                </a:solidFill>
                <a:latin typeface="Fira Sans Extra Condensed" panose="020B0503050000020004" pitchFamily="34" charset="0"/>
                <a:cs typeface="Helvetica" panose="020B0604020202020204" pitchFamily="34" charset="0"/>
              </a:rPr>
              <a:t>Jan 2024 – Jan 2025 (RM </a:t>
            </a:r>
            <a:r>
              <a:rPr lang="en-US" b="1" dirty="0" err="1">
                <a:solidFill>
                  <a:srgbClr val="3C8177"/>
                </a:solidFill>
                <a:latin typeface="Fira Sans Extra Condensed" panose="020B0503050000020004" pitchFamily="34" charset="0"/>
                <a:cs typeface="Helvetica" panose="020B0604020202020204" pitchFamily="34" charset="0"/>
              </a:rPr>
              <a:t>bilion</a:t>
            </a:r>
            <a:r>
              <a:rPr lang="en-US" b="1" dirty="0">
                <a:solidFill>
                  <a:srgbClr val="3C8177"/>
                </a:solidFill>
                <a:latin typeface="Fira Sans Extra Condensed" panose="020B0503050000020004" pitchFamily="34" charset="0"/>
                <a:cs typeface="Helvetica" panose="020B0604020202020204" pitchFamily="34" charset="0"/>
              </a:rPr>
              <a:t>)</a:t>
            </a:r>
            <a:endParaRPr lang="en-MY" b="1" dirty="0">
              <a:solidFill>
                <a:srgbClr val="3C8177"/>
              </a:solidFill>
              <a:latin typeface="Fira Sans Extra Condensed" panose="020B05030500000200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en-MY" sz="1600" dirty="0">
              <a:solidFill>
                <a:srgbClr val="81452E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0263B89-3076-4D45-9771-CCA9838920F7}"/>
              </a:ext>
            </a:extLst>
          </p:cNvPr>
          <p:cNvGrpSpPr/>
          <p:nvPr/>
        </p:nvGrpSpPr>
        <p:grpSpPr>
          <a:xfrm>
            <a:off x="522772" y="2364152"/>
            <a:ext cx="1425402" cy="921900"/>
            <a:chOff x="5949290" y="2710278"/>
            <a:chExt cx="1425402" cy="92190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E14BE700-68F8-4D0E-AEB5-F4DE0FFEDBF9}"/>
                </a:ext>
              </a:extLst>
            </p:cNvPr>
            <p:cNvSpPr/>
            <p:nvPr/>
          </p:nvSpPr>
          <p:spPr>
            <a:xfrm>
              <a:off x="5949290" y="2780765"/>
              <a:ext cx="1425402" cy="851413"/>
            </a:xfrm>
            <a:prstGeom prst="roundRect">
              <a:avLst/>
            </a:prstGeom>
            <a:solidFill>
              <a:srgbClr val="3C81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>
                <a:latin typeface="Bahnschrift SemiCondensed" panose="020B0502040204020203" pitchFamily="34" charset="0"/>
              </a:endParaRPr>
            </a:p>
          </p:txBody>
        </p:sp>
        <p:sp>
          <p:nvSpPr>
            <p:cNvPr id="180" name="Google Shape;1543;p31">
              <a:extLst>
                <a:ext uri="{FF2B5EF4-FFF2-40B4-BE49-F238E27FC236}">
                  <a16:creationId xmlns:a16="http://schemas.microsoft.com/office/drawing/2014/main" id="{6D816FC9-7C12-463B-AAD9-0058C52A21DE}"/>
                </a:ext>
              </a:extLst>
            </p:cNvPr>
            <p:cNvSpPr txBox="1"/>
            <p:nvPr/>
          </p:nvSpPr>
          <p:spPr>
            <a:xfrm>
              <a:off x="6055489" y="2710278"/>
              <a:ext cx="1257855" cy="3040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3" tIns="102853" rIns="102853" bIns="102853" anchor="t" anchorCtr="0">
              <a:noAutofit/>
            </a:bodyPr>
            <a:lstStyle/>
            <a:p>
              <a:pPr algn="ctr" defTabSz="1028700">
                <a:lnSpc>
                  <a:spcPts val="1500"/>
                </a:lnSpc>
                <a:buClr>
                  <a:srgbClr val="000000"/>
                </a:buClr>
              </a:pPr>
              <a:r>
                <a:rPr lang="en" sz="1600" b="1" kern="0" spc="100" dirty="0">
                  <a:solidFill>
                    <a:schemeClr val="bg1"/>
                  </a:solidFill>
                  <a:latin typeface="Bahnschrift SemiCondensed" panose="020B0502040204020203" pitchFamily="34" charset="0"/>
                  <a:ea typeface="Fira Sans Extra Condensed"/>
                  <a:cs typeface="Fira Sans Extra Condensed"/>
                  <a:sym typeface="Fira Sans Extra Condensed"/>
                </a:rPr>
                <a:t>JUMLAH DAGANGAN</a:t>
              </a:r>
              <a:endParaRPr sz="1600" b="1" kern="0" spc="100" dirty="0">
                <a:solidFill>
                  <a:schemeClr val="bg1"/>
                </a:solidFill>
                <a:latin typeface="Bahnschrift SemiCondensed" panose="020B0502040204020203" pitchFamily="3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7B66D26-3451-4862-8EAA-86D2D5FE8770}"/>
              </a:ext>
            </a:extLst>
          </p:cNvPr>
          <p:cNvGrpSpPr/>
          <p:nvPr/>
        </p:nvGrpSpPr>
        <p:grpSpPr>
          <a:xfrm>
            <a:off x="2234234" y="2363760"/>
            <a:ext cx="1426215" cy="922465"/>
            <a:chOff x="7408808" y="3216426"/>
            <a:chExt cx="1426215" cy="922465"/>
          </a:xfrm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7AE32BEA-ED92-4F8E-A20F-085035240B2F}"/>
                </a:ext>
              </a:extLst>
            </p:cNvPr>
            <p:cNvSpPr/>
            <p:nvPr/>
          </p:nvSpPr>
          <p:spPr>
            <a:xfrm>
              <a:off x="7408808" y="3278421"/>
              <a:ext cx="1426215" cy="860470"/>
            </a:xfrm>
            <a:prstGeom prst="roundRect">
              <a:avLst/>
            </a:prstGeom>
            <a:solidFill>
              <a:srgbClr val="3C81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>
                <a:latin typeface="Bahnschrift SemiCondensed" panose="020B0502040204020203" pitchFamily="34" charset="0"/>
              </a:endParaRPr>
            </a:p>
          </p:txBody>
        </p:sp>
        <p:sp>
          <p:nvSpPr>
            <p:cNvPr id="181" name="Google Shape;1544;p31">
              <a:extLst>
                <a:ext uri="{FF2B5EF4-FFF2-40B4-BE49-F238E27FC236}">
                  <a16:creationId xmlns:a16="http://schemas.microsoft.com/office/drawing/2014/main" id="{F9D21662-AF5C-47BF-9BBA-0C2173DDBD62}"/>
                </a:ext>
              </a:extLst>
            </p:cNvPr>
            <p:cNvSpPr txBox="1"/>
            <p:nvPr/>
          </p:nvSpPr>
          <p:spPr>
            <a:xfrm>
              <a:off x="7548973" y="3216426"/>
              <a:ext cx="1225079" cy="363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3" tIns="102853" rIns="102853" bIns="102853" anchor="t" anchorCtr="0">
              <a:noAutofit/>
            </a:bodyPr>
            <a:lstStyle/>
            <a:p>
              <a:pPr algn="ctr" defTabSz="1028700">
                <a:lnSpc>
                  <a:spcPts val="1500"/>
                </a:lnSpc>
                <a:buClr>
                  <a:srgbClr val="000000"/>
                </a:buClr>
              </a:pPr>
              <a:r>
                <a:rPr lang="en" sz="1600" b="1" kern="0" dirty="0">
                  <a:solidFill>
                    <a:schemeClr val="bg1"/>
                  </a:solidFill>
                  <a:latin typeface="Bahnschrift SemiCondensed" panose="020B0502040204020203" pitchFamily="34" charset="0"/>
                  <a:ea typeface="Fira Sans Extra Condensed"/>
                  <a:cs typeface="Fira Sans Extra Condensed"/>
                  <a:sym typeface="Fira Sans Extra Condensed"/>
                </a:rPr>
                <a:t>IMBANGAN DAGANGAN</a:t>
              </a:r>
              <a:endParaRPr sz="1600" b="1" kern="0" dirty="0">
                <a:solidFill>
                  <a:schemeClr val="bg1"/>
                </a:solidFill>
                <a:latin typeface="Bahnschrift SemiCondensed" panose="020B0502040204020203" pitchFamily="3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aphicFrame>
        <p:nvGraphicFramePr>
          <p:cNvPr id="216" name="Chart 215">
            <a:extLst>
              <a:ext uri="{FF2B5EF4-FFF2-40B4-BE49-F238E27FC236}">
                <a16:creationId xmlns:a16="http://schemas.microsoft.com/office/drawing/2014/main" id="{2A841FF5-E0A0-40C6-826E-2AE1ED2C8D3F}"/>
              </a:ext>
            </a:extLst>
          </p:cNvPr>
          <p:cNvGraphicFramePr/>
          <p:nvPr/>
        </p:nvGraphicFramePr>
        <p:xfrm>
          <a:off x="1985976" y="3869322"/>
          <a:ext cx="2581433" cy="1665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9" name="Chart 218">
            <a:extLst>
              <a:ext uri="{FF2B5EF4-FFF2-40B4-BE49-F238E27FC236}">
                <a16:creationId xmlns:a16="http://schemas.microsoft.com/office/drawing/2014/main" id="{92135FB7-E649-46EE-AF54-ED795E556FB6}"/>
              </a:ext>
            </a:extLst>
          </p:cNvPr>
          <p:cNvGraphicFramePr/>
          <p:nvPr/>
        </p:nvGraphicFramePr>
        <p:xfrm>
          <a:off x="10021871" y="3768617"/>
          <a:ext cx="2581432" cy="1665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53" name="Rectangle 952">
            <a:extLst>
              <a:ext uri="{FF2B5EF4-FFF2-40B4-BE49-F238E27FC236}">
                <a16:creationId xmlns:a16="http://schemas.microsoft.com/office/drawing/2014/main" id="{F56EF13F-BE9B-4706-A596-B17423156DCA}"/>
              </a:ext>
            </a:extLst>
          </p:cNvPr>
          <p:cNvSpPr/>
          <p:nvPr/>
        </p:nvSpPr>
        <p:spPr>
          <a:xfrm>
            <a:off x="173250" y="6654190"/>
            <a:ext cx="1049601" cy="1593636"/>
          </a:xfrm>
          <a:prstGeom prst="rect">
            <a:avLst/>
          </a:prstGeom>
          <a:solidFill>
            <a:srgbClr val="74CEB4"/>
          </a:solidFill>
          <a:ln>
            <a:noFill/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54" name="TextBox 953">
            <a:extLst>
              <a:ext uri="{FF2B5EF4-FFF2-40B4-BE49-F238E27FC236}">
                <a16:creationId xmlns:a16="http://schemas.microsoft.com/office/drawing/2014/main" id="{EC7C897A-6846-4008-9D71-F1FAFF9192C7}"/>
              </a:ext>
            </a:extLst>
          </p:cNvPr>
          <p:cNvSpPr txBox="1"/>
          <p:nvPr/>
        </p:nvSpPr>
        <p:spPr>
          <a:xfrm>
            <a:off x="157879" y="6948512"/>
            <a:ext cx="1343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3 Rakan Dagangan Utama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B970C373-996C-4A40-9C18-FB621F203E82}"/>
              </a:ext>
            </a:extLst>
          </p:cNvPr>
          <p:cNvSpPr txBox="1"/>
          <p:nvPr/>
        </p:nvSpPr>
        <p:spPr>
          <a:xfrm>
            <a:off x="836710" y="6362336"/>
            <a:ext cx="1116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03433">
              <a:defRPr sz="1100">
                <a:solidFill>
                  <a:srgbClr val="002060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ms-MY" sz="1400" u="sng" dirty="0">
                <a:solidFill>
                  <a:srgbClr val="3C8177"/>
                </a:solidFill>
              </a:rPr>
              <a:t>Eksport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3B56426F-0D9A-4F3B-8593-9124EFEC2CC9}"/>
              </a:ext>
            </a:extLst>
          </p:cNvPr>
          <p:cNvSpPr txBox="1"/>
          <p:nvPr/>
        </p:nvSpPr>
        <p:spPr>
          <a:xfrm>
            <a:off x="780727" y="8199392"/>
            <a:ext cx="1116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03433">
              <a:defRPr sz="1100">
                <a:solidFill>
                  <a:srgbClr val="002060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ms-MY" sz="1400" u="sng" dirty="0">
                <a:solidFill>
                  <a:srgbClr val="3C8177"/>
                </a:solidFill>
              </a:rPr>
              <a:t>Import</a:t>
            </a:r>
          </a:p>
        </p:txBody>
      </p:sp>
      <p:grpSp>
        <p:nvGrpSpPr>
          <p:cNvPr id="898" name="Group 897">
            <a:extLst>
              <a:ext uri="{FF2B5EF4-FFF2-40B4-BE49-F238E27FC236}">
                <a16:creationId xmlns:a16="http://schemas.microsoft.com/office/drawing/2014/main" id="{7AE81503-F7FF-448B-8E5E-39FDA165F61C}"/>
              </a:ext>
            </a:extLst>
          </p:cNvPr>
          <p:cNvGrpSpPr/>
          <p:nvPr/>
        </p:nvGrpSpPr>
        <p:grpSpPr>
          <a:xfrm>
            <a:off x="5944531" y="5428039"/>
            <a:ext cx="3360202" cy="3169706"/>
            <a:chOff x="6872109" y="6495320"/>
            <a:chExt cx="2778581" cy="2355568"/>
          </a:xfrm>
        </p:grpSpPr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6CFFB0DF-BB09-430E-84E3-E21832544BC7}"/>
                </a:ext>
              </a:extLst>
            </p:cNvPr>
            <p:cNvSpPr/>
            <p:nvPr/>
          </p:nvSpPr>
          <p:spPr>
            <a:xfrm>
              <a:off x="7014509" y="6495320"/>
              <a:ext cx="2636181" cy="2355568"/>
            </a:xfrm>
            <a:prstGeom prst="ellipse">
              <a:avLst/>
            </a:prstGeom>
            <a:blipFill dpi="0" rotWithShape="1">
              <a:blip r:embed="rId7">
                <a:alphaModFix amt="73000"/>
              </a:blip>
              <a:srcRect/>
              <a:stretch>
                <a:fillRect l="1000" t="12000" r="10000" b="-44000"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DCC569C2-E8FE-4037-B664-FB3AFD281FF2}"/>
                </a:ext>
              </a:extLst>
            </p:cNvPr>
            <p:cNvSpPr/>
            <p:nvPr/>
          </p:nvSpPr>
          <p:spPr>
            <a:xfrm>
              <a:off x="7449100" y="7251759"/>
              <a:ext cx="1507419" cy="1442935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3200" dirty="0">
                <a:solidFill>
                  <a:schemeClr val="tx1"/>
                </a:solidFill>
                <a:latin typeface="Fira Sans Extra Condensed" panose="020B0503050000020004" pitchFamily="34" charset="0"/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1CA33B7E-7849-4A93-BCED-35D01CF1C076}"/>
                </a:ext>
              </a:extLst>
            </p:cNvPr>
            <p:cNvSpPr txBox="1"/>
            <p:nvPr/>
          </p:nvSpPr>
          <p:spPr>
            <a:xfrm>
              <a:off x="6872109" y="7668687"/>
              <a:ext cx="2711450" cy="251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Bahnschrift SemiCondensed" panose="020B0502040204020203" pitchFamily="34" charset="0"/>
                </a:rPr>
                <a:t>SUMBANGAN:</a:t>
              </a:r>
              <a:endParaRPr lang="en-US" sz="1600" dirty="0">
                <a:solidFill>
                  <a:schemeClr val="tx1"/>
                </a:solidFill>
                <a:latin typeface="Bahnschrift SemiCondensed" panose="020B0502040204020203" pitchFamily="34" charset="0"/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A666F548-AC10-4082-A771-DA88E5E89A08}"/>
                </a:ext>
              </a:extLst>
            </p:cNvPr>
            <p:cNvSpPr txBox="1"/>
            <p:nvPr/>
          </p:nvSpPr>
          <p:spPr>
            <a:xfrm>
              <a:off x="7485589" y="7794468"/>
              <a:ext cx="1567888" cy="4803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3C8177"/>
                  </a:solidFill>
                  <a:latin typeface="Fira Sans Extra Condensed" panose="020B0503050000020004" pitchFamily="34" charset="0"/>
                </a:rPr>
                <a:t>25.7%</a:t>
              </a:r>
              <a:endParaRPr lang="en-MY" sz="3600" b="1" dirty="0">
                <a:solidFill>
                  <a:srgbClr val="3C8177"/>
                </a:solidFill>
              </a:endParaRP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8A4E0009-9BD2-46BA-9DE6-3B097357CD94}"/>
              </a:ext>
            </a:extLst>
          </p:cNvPr>
          <p:cNvGrpSpPr/>
          <p:nvPr/>
        </p:nvGrpSpPr>
        <p:grpSpPr>
          <a:xfrm>
            <a:off x="435935" y="3547106"/>
            <a:ext cx="3976439" cy="407170"/>
            <a:chOff x="7128968" y="5925396"/>
            <a:chExt cx="3976439" cy="407170"/>
          </a:xfrm>
        </p:grpSpPr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64F1C09A-4CC0-4000-9AB6-E3D635F2BA6C}"/>
                </a:ext>
              </a:extLst>
            </p:cNvPr>
            <p:cNvSpPr/>
            <p:nvPr/>
          </p:nvSpPr>
          <p:spPr>
            <a:xfrm>
              <a:off x="7128968" y="5925396"/>
              <a:ext cx="3976439" cy="407170"/>
            </a:xfrm>
            <a:prstGeom prst="rect">
              <a:avLst/>
            </a:prstGeom>
            <a:solidFill>
              <a:srgbClr val="74CEB4"/>
            </a:solidFill>
            <a:ln>
              <a:noFill/>
            </a:ln>
            <a:effectLst>
              <a:outerShdw blurRad="50800" dist="38100" dir="2700000" algn="tl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BE7769D7-3662-4944-B4AC-D7BEEF7076BD}"/>
                </a:ext>
              </a:extLst>
            </p:cNvPr>
            <p:cNvSpPr txBox="1"/>
            <p:nvPr/>
          </p:nvSpPr>
          <p:spPr>
            <a:xfrm>
              <a:off x="7169227" y="5932363"/>
              <a:ext cx="3916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Bahnschrift SemiCondensed" panose="020B0502040204020203" pitchFamily="34" charset="0"/>
                </a:rPr>
                <a:t>Prestasi</a:t>
              </a:r>
              <a:r>
                <a:rPr lang="en-US" b="1" dirty="0">
                  <a:solidFill>
                    <a:schemeClr val="bg1"/>
                  </a:solidFill>
                  <a:latin typeface="Bahnschrift SemiCondensed" panose="020B0502040204020203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Bahnschrift SemiCondensed" panose="020B0502040204020203" pitchFamily="34" charset="0"/>
                </a:rPr>
                <a:t>Eksport</a:t>
              </a:r>
              <a:r>
                <a:rPr lang="en-US" b="1" dirty="0">
                  <a:solidFill>
                    <a:schemeClr val="bg1"/>
                  </a:solidFill>
                  <a:latin typeface="Bahnschrift SemiCondensed" panose="020B0502040204020203" pitchFamily="34" charset="0"/>
                </a:rPr>
                <a:t> &amp; Import </a:t>
              </a:r>
              <a:r>
                <a:rPr lang="en-US" b="1" dirty="0" err="1">
                  <a:solidFill>
                    <a:schemeClr val="bg1"/>
                  </a:solidFill>
                  <a:latin typeface="Bahnschrift SemiCondensed" panose="020B0502040204020203" pitchFamily="34" charset="0"/>
                </a:rPr>
                <a:t>bagi</a:t>
              </a:r>
              <a:r>
                <a:rPr lang="en-US" b="1" dirty="0">
                  <a:solidFill>
                    <a:schemeClr val="bg1"/>
                  </a:solidFill>
                  <a:latin typeface="Bahnschrift SemiCondensed" panose="020B0502040204020203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Bahnschrift SemiCondensed" panose="020B0502040204020203" pitchFamily="34" charset="0"/>
                </a:rPr>
                <a:t>sektor</a:t>
              </a:r>
              <a:endParaRPr lang="en-MY" b="1" dirty="0">
                <a:solidFill>
                  <a:schemeClr val="bg1"/>
                </a:solidFill>
                <a:latin typeface="Bahnschrift SemiCondensed" panose="020B0502040204020203" pitchFamily="34" charset="0"/>
              </a:endParaRPr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DE84CF6C-B819-4951-906F-A2FC9847E156}"/>
              </a:ext>
            </a:extLst>
          </p:cNvPr>
          <p:cNvGrpSpPr/>
          <p:nvPr/>
        </p:nvGrpSpPr>
        <p:grpSpPr>
          <a:xfrm>
            <a:off x="5667574" y="3543959"/>
            <a:ext cx="3976439" cy="407170"/>
            <a:chOff x="7128968" y="5925396"/>
            <a:chExt cx="3976439" cy="407170"/>
          </a:xfrm>
        </p:grpSpPr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D224D93E-0343-4E4F-B9C8-60FB344AA94F}"/>
                </a:ext>
              </a:extLst>
            </p:cNvPr>
            <p:cNvSpPr/>
            <p:nvPr/>
          </p:nvSpPr>
          <p:spPr>
            <a:xfrm>
              <a:off x="7128968" y="5925396"/>
              <a:ext cx="3976439" cy="407170"/>
            </a:xfrm>
            <a:prstGeom prst="rect">
              <a:avLst/>
            </a:prstGeom>
            <a:solidFill>
              <a:srgbClr val="74CEB4"/>
            </a:solidFill>
            <a:ln>
              <a:noFill/>
            </a:ln>
            <a:effectLst>
              <a:outerShdw blurRad="50800" dist="38100" dir="2700000" algn="tl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987A5AD5-7925-493D-9142-47CDDBC870A4}"/>
                </a:ext>
              </a:extLst>
            </p:cNvPr>
            <p:cNvSpPr txBox="1"/>
            <p:nvPr/>
          </p:nvSpPr>
          <p:spPr>
            <a:xfrm>
              <a:off x="7169227" y="5932363"/>
              <a:ext cx="3936180" cy="369332"/>
            </a:xfrm>
            <a:prstGeom prst="rect">
              <a:avLst/>
            </a:prstGeom>
            <a:solidFill>
              <a:srgbClr val="77CFB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Bahnschrift SemiCondensed" panose="020B0502040204020203" pitchFamily="34" charset="0"/>
                </a:rPr>
                <a:t>Import </a:t>
              </a:r>
              <a:r>
                <a:rPr lang="en-US" b="1" dirty="0" err="1">
                  <a:solidFill>
                    <a:schemeClr val="bg1"/>
                  </a:solidFill>
                  <a:latin typeface="Bahnschrift SemiCondensed" panose="020B0502040204020203" pitchFamily="34" charset="0"/>
                </a:rPr>
                <a:t>bagi</a:t>
              </a:r>
              <a:r>
                <a:rPr lang="en-US" b="1" dirty="0">
                  <a:solidFill>
                    <a:schemeClr val="bg1"/>
                  </a:solidFill>
                  <a:latin typeface="Bahnschrift SemiCondensed" panose="020B0502040204020203" pitchFamily="34" charset="0"/>
                </a:rPr>
                <a:t> BEC &amp; Penggunaan </a:t>
              </a:r>
              <a:r>
                <a:rPr lang="en-US" b="1" dirty="0" err="1">
                  <a:solidFill>
                    <a:schemeClr val="bg1"/>
                  </a:solidFill>
                  <a:latin typeface="Bahnschrift SemiCondensed" panose="020B0502040204020203" pitchFamily="34" charset="0"/>
                </a:rPr>
                <a:t>Akhir</a:t>
              </a:r>
              <a:endParaRPr lang="en-MY" b="1" dirty="0">
                <a:solidFill>
                  <a:schemeClr val="bg1"/>
                </a:solidFill>
                <a:latin typeface="Bahnschrift SemiCondensed" panose="020B0502040204020203" pitchFamily="34" charset="0"/>
              </a:endParaRPr>
            </a:p>
          </p:txBody>
        </p:sp>
      </p:grpSp>
      <p:sp>
        <p:nvSpPr>
          <p:cNvPr id="309" name="TextBox 308">
            <a:extLst>
              <a:ext uri="{FF2B5EF4-FFF2-40B4-BE49-F238E27FC236}">
                <a16:creationId xmlns:a16="http://schemas.microsoft.com/office/drawing/2014/main" id="{526CA932-30EC-4825-ACBC-1330B7373F1A}"/>
              </a:ext>
            </a:extLst>
          </p:cNvPr>
          <p:cNvSpPr txBox="1"/>
          <p:nvPr/>
        </p:nvSpPr>
        <p:spPr>
          <a:xfrm>
            <a:off x="8196846" y="4161994"/>
            <a:ext cx="1181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03428"/>
            <a:r>
              <a:rPr lang="en-US" sz="1400" dirty="0">
                <a:solidFill>
                  <a:srgbClr val="066235"/>
                </a:solidFill>
                <a:latin typeface="Bahnschrift SemiBold SemiConden" panose="020B0502040204020203" pitchFamily="34" charset="0"/>
                <a:cs typeface="Aharoni" panose="02010803020104030203" pitchFamily="2" charset="-79"/>
              </a:rPr>
              <a:t>Barangan</a:t>
            </a:r>
          </a:p>
          <a:p>
            <a:pPr algn="ctr" defTabSz="403428"/>
            <a:r>
              <a:rPr lang="en-US" sz="1400" dirty="0">
                <a:solidFill>
                  <a:srgbClr val="066235"/>
                </a:solidFill>
                <a:latin typeface="Bahnschrift SemiBold SemiConden" panose="020B0502040204020203" pitchFamily="34" charset="0"/>
                <a:cs typeface="Aharoni" panose="02010803020104030203" pitchFamily="2" charset="-79"/>
              </a:rPr>
              <a:t>Penggunaan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16B37E12-0C23-470E-A307-05662A14FE98}"/>
              </a:ext>
            </a:extLst>
          </p:cNvPr>
          <p:cNvSpPr txBox="1"/>
          <p:nvPr/>
        </p:nvSpPr>
        <p:spPr>
          <a:xfrm>
            <a:off x="6453758" y="4168623"/>
            <a:ext cx="1181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03433">
              <a:defRPr sz="1400">
                <a:solidFill>
                  <a:srgbClr val="002060"/>
                </a:solidFill>
                <a:latin typeface="Bahnschrift SemiBold SemiConden" panose="020B0502040204020203" pitchFamily="34" charset="0"/>
                <a:cs typeface="Aharoni" panose="02010803020104030203" pitchFamily="2" charset="-79"/>
              </a:defRPr>
            </a:lvl1pPr>
          </a:lstStyle>
          <a:p>
            <a:r>
              <a:rPr lang="en-US" dirty="0">
                <a:solidFill>
                  <a:srgbClr val="066235"/>
                </a:solidFill>
              </a:rPr>
              <a:t>Barangan </a:t>
            </a:r>
          </a:p>
          <a:p>
            <a:r>
              <a:rPr lang="en-US" dirty="0">
                <a:solidFill>
                  <a:srgbClr val="066235"/>
                </a:solidFill>
              </a:rPr>
              <a:t>Modal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E64AE343-EE1F-4C36-B127-09899B723E90}"/>
              </a:ext>
            </a:extLst>
          </p:cNvPr>
          <p:cNvSpPr txBox="1"/>
          <p:nvPr/>
        </p:nvSpPr>
        <p:spPr>
          <a:xfrm>
            <a:off x="4769907" y="4144392"/>
            <a:ext cx="1181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03428"/>
            <a:r>
              <a:rPr lang="en-US" sz="1400" dirty="0">
                <a:solidFill>
                  <a:srgbClr val="066235"/>
                </a:solidFill>
                <a:latin typeface="Bahnschrift SemiBold SemiConden" panose="020B0502040204020203" pitchFamily="34" charset="0"/>
                <a:cs typeface="Aharoni" panose="02010803020104030203" pitchFamily="2" charset="-79"/>
              </a:rPr>
              <a:t>Barangan </a:t>
            </a:r>
          </a:p>
          <a:p>
            <a:pPr algn="ctr" defTabSz="403428"/>
            <a:r>
              <a:rPr lang="en-US" sz="1400" dirty="0">
                <a:solidFill>
                  <a:srgbClr val="066235"/>
                </a:solidFill>
                <a:latin typeface="Bahnschrift SemiBold SemiConden" panose="020B0502040204020203" pitchFamily="34" charset="0"/>
                <a:cs typeface="Aharoni" panose="02010803020104030203" pitchFamily="2" charset="-79"/>
              </a:rPr>
              <a:t>Perantaraan</a:t>
            </a:r>
          </a:p>
        </p:txBody>
      </p:sp>
      <p:pic>
        <p:nvPicPr>
          <p:cNvPr id="312" name="Picture 16" descr="Computer Icons Online shopping Shopping cart Service, shopping cart icon,  text, service, retail png | PNGWing">
            <a:extLst>
              <a:ext uri="{FF2B5EF4-FFF2-40B4-BE49-F238E27FC236}">
                <a16:creationId xmlns:a16="http://schemas.microsoft.com/office/drawing/2014/main" id="{31D3B6D4-CFE3-446E-B9D2-F2A3253F3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38" l="16522" r="86087">
                        <a14:foregroundMark x1="44565" y1="91602" x2="44565" y2="91602"/>
                        <a14:foregroundMark x1="64130" y1="90234" x2="64130" y2="90234"/>
                        <a14:foregroundMark x1="66413" y1="95703" x2="66413" y2="95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589" y="4201238"/>
            <a:ext cx="1129049" cy="62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" name="Picture 24" descr="510 Cargo Ship Logo Stock Photos, Pictures &amp;amp; Royalty-Free Images - iStock">
            <a:extLst>
              <a:ext uri="{FF2B5EF4-FFF2-40B4-BE49-F238E27FC236}">
                <a16:creationId xmlns:a16="http://schemas.microsoft.com/office/drawing/2014/main" id="{408F7097-FE10-47EB-A103-6C95901BA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5000" y1="76471" x2="25000" y2="76471"/>
                        <a14:foregroundMark x1="75000" y1="77288" x2="75000" y2="77288"/>
                        <a14:foregroundMark x1="72386" y1="81373" x2="72386" y2="81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121" y="3987308"/>
            <a:ext cx="1134908" cy="106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" name="Picture 28" descr="Factory Icon - Chimney - Vector Creative Design Transparent PNG">
            <a:extLst>
              <a:ext uri="{FF2B5EF4-FFF2-40B4-BE49-F238E27FC236}">
                <a16:creationId xmlns:a16="http://schemas.microsoft.com/office/drawing/2014/main" id="{4AEDC3F6-4CF3-4274-87EF-D85CFB7A9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2" b="99518" l="10000" r="100000">
                        <a14:foregroundMark x1="70000" y1="41205" x2="70000" y2="41205"/>
                        <a14:foregroundMark x1="51928" y1="17349" x2="51928" y2="17349"/>
                        <a14:foregroundMark x1="51446" y1="15422" x2="50723" y2="57831"/>
                        <a14:foregroundMark x1="33735" y1="27470" x2="33735" y2="27470"/>
                        <a14:foregroundMark x1="60723" y1="3976" x2="60723" y2="3976"/>
                        <a14:foregroundMark x1="77711" y1="22289" x2="77711" y2="22289"/>
                        <a14:foregroundMark x1="94940" y1="72771" x2="94217" y2="96024"/>
                        <a14:foregroundMark x1="77470" y1="97349" x2="58193" y2="97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88665" y="4231107"/>
            <a:ext cx="741236" cy="66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6C14063-8F62-4CF3-80F4-BA538809ABD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2" t="6672" r="56532" b="70331"/>
          <a:stretch/>
        </p:blipFill>
        <p:spPr>
          <a:xfrm>
            <a:off x="1846293" y="3881946"/>
            <a:ext cx="1153111" cy="982438"/>
          </a:xfrm>
          <a:prstGeom prst="rect">
            <a:avLst/>
          </a:prstGeom>
        </p:spPr>
      </p:pic>
      <p:sp>
        <p:nvSpPr>
          <p:cNvPr id="227" name="TextBox 226">
            <a:extLst>
              <a:ext uri="{FF2B5EF4-FFF2-40B4-BE49-F238E27FC236}">
                <a16:creationId xmlns:a16="http://schemas.microsoft.com/office/drawing/2014/main" id="{26733687-1136-4A38-8AFA-F58F18AD7A89}"/>
              </a:ext>
            </a:extLst>
          </p:cNvPr>
          <p:cNvSpPr txBox="1"/>
          <p:nvPr/>
        </p:nvSpPr>
        <p:spPr>
          <a:xfrm>
            <a:off x="1791936" y="4338262"/>
            <a:ext cx="1207468" cy="307777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  <a:cs typeface="Aharoni" panose="02010803020104030203" pitchFamily="2" charset="-79"/>
              </a:defRPr>
            </a:lvl1pPr>
          </a:lstStyle>
          <a:p>
            <a:pPr algn="ctr" defTabSz="457194">
              <a:defRPr/>
            </a:pPr>
            <a:r>
              <a:rPr lang="en-US" sz="1400" dirty="0" err="1">
                <a:ln>
                  <a:noFill/>
                </a:ln>
                <a:solidFill>
                  <a:srgbClr val="3C8177"/>
                </a:solidFill>
                <a:effectLst/>
                <a:latin typeface="Bahnschrift SemiBold SemiConden" panose="020B0502040204020203" pitchFamily="34" charset="0"/>
              </a:rPr>
              <a:t>Pembuatan</a:t>
            </a:r>
            <a:endParaRPr lang="en-MY" sz="1400" dirty="0">
              <a:ln>
                <a:noFill/>
              </a:ln>
              <a:solidFill>
                <a:srgbClr val="3C8177"/>
              </a:solidFill>
              <a:effectLst/>
              <a:latin typeface="Bahnschrift SemiBold SemiConden" panose="020B0502040204020203" pitchFamily="34" charset="0"/>
            </a:endParaRPr>
          </a:p>
        </p:txBody>
      </p:sp>
      <p:pic>
        <p:nvPicPr>
          <p:cNvPr id="375" name="Picture 374">
            <a:extLst>
              <a:ext uri="{FF2B5EF4-FFF2-40B4-BE49-F238E27FC236}">
                <a16:creationId xmlns:a16="http://schemas.microsoft.com/office/drawing/2014/main" id="{8F39D659-3ECA-4897-A1AF-17EBBAEC52F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7" t="33179" r="54845" b="39002"/>
          <a:stretch/>
        </p:blipFill>
        <p:spPr>
          <a:xfrm>
            <a:off x="1891260" y="4831868"/>
            <a:ext cx="999157" cy="698140"/>
          </a:xfrm>
          <a:prstGeom prst="rect">
            <a:avLst/>
          </a:prstGeom>
        </p:spPr>
      </p:pic>
      <p:sp>
        <p:nvSpPr>
          <p:cNvPr id="226" name="TextBox 225">
            <a:extLst>
              <a:ext uri="{FF2B5EF4-FFF2-40B4-BE49-F238E27FC236}">
                <a16:creationId xmlns:a16="http://schemas.microsoft.com/office/drawing/2014/main" id="{9BF6BE85-3E54-40EA-9D7E-145A20440B5B}"/>
              </a:ext>
            </a:extLst>
          </p:cNvPr>
          <p:cNvSpPr txBox="1"/>
          <p:nvPr/>
        </p:nvSpPr>
        <p:spPr>
          <a:xfrm>
            <a:off x="1783969" y="5046980"/>
            <a:ext cx="1206000" cy="307777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n>
                  <a:noFill/>
                </a:ln>
                <a:solidFill>
                  <a:srgbClr val="002060"/>
                </a:solidFill>
                <a:effectLst/>
                <a:latin typeface="Bahnschrift SemiBold SemiConden" panose="020B0502040204020203" pitchFamily="34" charset="0"/>
                <a:cs typeface="Aharoni" panose="02010803020104030203" pitchFamily="2" charset="-79"/>
              </a:defRPr>
            </a:lvl1pPr>
          </a:lstStyle>
          <a:p>
            <a:pPr algn="ctr"/>
            <a:r>
              <a:rPr lang="en-US" dirty="0" err="1">
                <a:solidFill>
                  <a:srgbClr val="3C8177"/>
                </a:solidFill>
              </a:rPr>
              <a:t>Perlombongan</a:t>
            </a:r>
            <a:endParaRPr lang="en-MY" dirty="0">
              <a:solidFill>
                <a:srgbClr val="3C8177"/>
              </a:solidFill>
            </a:endParaRPr>
          </a:p>
        </p:txBody>
      </p:sp>
      <p:pic>
        <p:nvPicPr>
          <p:cNvPr id="376" name="Picture 375">
            <a:extLst>
              <a:ext uri="{FF2B5EF4-FFF2-40B4-BE49-F238E27FC236}">
                <a16:creationId xmlns:a16="http://schemas.microsoft.com/office/drawing/2014/main" id="{2B360387-4974-41FE-8D8A-95AD57CFC09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3" t="12631" r="22683" b="70248"/>
          <a:stretch/>
        </p:blipFill>
        <p:spPr>
          <a:xfrm>
            <a:off x="1965250" y="5550112"/>
            <a:ext cx="945801" cy="768607"/>
          </a:xfrm>
          <a:prstGeom prst="rect">
            <a:avLst/>
          </a:prstGeom>
        </p:spPr>
      </p:pic>
      <p:sp>
        <p:nvSpPr>
          <p:cNvPr id="225" name="TextBox 224">
            <a:extLst>
              <a:ext uri="{FF2B5EF4-FFF2-40B4-BE49-F238E27FC236}">
                <a16:creationId xmlns:a16="http://schemas.microsoft.com/office/drawing/2014/main" id="{844B4019-53CD-44C7-8F51-88A633A69761}"/>
              </a:ext>
            </a:extLst>
          </p:cNvPr>
          <p:cNvSpPr txBox="1"/>
          <p:nvPr/>
        </p:nvSpPr>
        <p:spPr>
          <a:xfrm>
            <a:off x="1805048" y="5774548"/>
            <a:ext cx="1206000" cy="307777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n>
                  <a:noFill/>
                </a:ln>
                <a:solidFill>
                  <a:srgbClr val="002060"/>
                </a:solidFill>
                <a:effectLst/>
                <a:latin typeface="Bahnschrift SemiBold SemiConden" panose="020B0502040204020203" pitchFamily="34" charset="0"/>
                <a:cs typeface="Aharoni" panose="02010803020104030203" pitchFamily="2" charset="-79"/>
              </a:defRPr>
            </a:lvl1pPr>
          </a:lstStyle>
          <a:p>
            <a:pPr algn="ctr"/>
            <a:r>
              <a:rPr lang="en-US" dirty="0" err="1">
                <a:solidFill>
                  <a:srgbClr val="3C8177"/>
                </a:solidFill>
              </a:rPr>
              <a:t>Pertanian</a:t>
            </a:r>
            <a:endParaRPr lang="en-MY" dirty="0">
              <a:solidFill>
                <a:srgbClr val="3C8177"/>
              </a:solidFill>
            </a:endParaRPr>
          </a:p>
        </p:txBody>
      </p:sp>
      <p:grpSp>
        <p:nvGrpSpPr>
          <p:cNvPr id="955" name="Group 954">
            <a:extLst>
              <a:ext uri="{FF2B5EF4-FFF2-40B4-BE49-F238E27FC236}">
                <a16:creationId xmlns:a16="http://schemas.microsoft.com/office/drawing/2014/main" id="{88DC0CEA-6C6C-4AEB-BB0A-D1117548F564}"/>
              </a:ext>
            </a:extLst>
          </p:cNvPr>
          <p:cNvGrpSpPr/>
          <p:nvPr/>
        </p:nvGrpSpPr>
        <p:grpSpPr>
          <a:xfrm>
            <a:off x="6625513" y="5819374"/>
            <a:ext cx="3018500" cy="415380"/>
            <a:chOff x="6691901" y="5917186"/>
            <a:chExt cx="3018500" cy="415380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931CFC18-829D-4AD5-AA96-A3886BA32DDF}"/>
                </a:ext>
              </a:extLst>
            </p:cNvPr>
            <p:cNvSpPr/>
            <p:nvPr/>
          </p:nvSpPr>
          <p:spPr>
            <a:xfrm>
              <a:off x="6691901" y="5925396"/>
              <a:ext cx="3018500" cy="407170"/>
            </a:xfrm>
            <a:prstGeom prst="rect">
              <a:avLst/>
            </a:prstGeom>
            <a:solidFill>
              <a:srgbClr val="74CEB4"/>
            </a:solidFill>
            <a:ln>
              <a:noFill/>
            </a:ln>
            <a:effectLst>
              <a:outerShdw blurRad="50800" dist="38100" dir="2700000" algn="tl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65859E53-045F-4520-BC3F-4B511EF94DD2}"/>
                </a:ext>
              </a:extLst>
            </p:cNvPr>
            <p:cNvSpPr txBox="1"/>
            <p:nvPr/>
          </p:nvSpPr>
          <p:spPr>
            <a:xfrm>
              <a:off x="6691901" y="5917186"/>
              <a:ext cx="3007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Bahnschrift SemiCondensed" panose="020B0502040204020203" pitchFamily="34" charset="0"/>
                </a:rPr>
                <a:t>Dagangan dengan ASEAN</a:t>
              </a:r>
              <a:endParaRPr lang="en-MY" b="1" dirty="0">
                <a:solidFill>
                  <a:schemeClr val="bg1"/>
                </a:solidFill>
                <a:latin typeface="Bahnschrift SemiCondensed" panose="020B0502040204020203" pitchFamily="34" charset="0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6D28B38-6041-4D29-A3F9-BC66AB51C328}"/>
              </a:ext>
            </a:extLst>
          </p:cNvPr>
          <p:cNvGrpSpPr/>
          <p:nvPr/>
        </p:nvGrpSpPr>
        <p:grpSpPr>
          <a:xfrm>
            <a:off x="78170" y="1238577"/>
            <a:ext cx="4007596" cy="1169551"/>
            <a:chOff x="-423202" y="1056191"/>
            <a:chExt cx="5521631" cy="1169551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4485F23C-2FCD-483B-8CB5-C3CF673E480A}"/>
                </a:ext>
              </a:extLst>
            </p:cNvPr>
            <p:cNvSpPr txBox="1"/>
            <p:nvPr/>
          </p:nvSpPr>
          <p:spPr>
            <a:xfrm>
              <a:off x="-423202" y="1056191"/>
              <a:ext cx="5521631" cy="116955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accent6">
                  <a:lumMod val="60000"/>
                  <a:lumOff val="4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500" b="1" dirty="0">
                  <a:solidFill>
                    <a:srgbClr val="3C817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Condensed" panose="020B0502040204020203" pitchFamily="34" charset="0"/>
                </a:rPr>
                <a:t>PERANGKAAN PERDAGANGAN LUAR NEGERI MALAYSIA, JANUARI 2025</a:t>
              </a:r>
              <a:endParaRPr lang="en-MY" sz="2500" b="1" dirty="0">
                <a:solidFill>
                  <a:srgbClr val="3C81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endParaRPr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01FA33F5-E17A-42F4-A237-FCE593815483}"/>
                </a:ext>
              </a:extLst>
            </p:cNvPr>
            <p:cNvCxnSpPr>
              <a:cxnSpLocks/>
            </p:cNvCxnSpPr>
            <p:nvPr/>
          </p:nvCxnSpPr>
          <p:spPr>
            <a:xfrm>
              <a:off x="933785" y="2154480"/>
              <a:ext cx="2775766" cy="0"/>
            </a:xfrm>
            <a:prstGeom prst="line">
              <a:avLst/>
            </a:prstGeom>
            <a:ln w="28575">
              <a:solidFill>
                <a:srgbClr val="3C81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object 6">
            <a:extLst>
              <a:ext uri="{FF2B5EF4-FFF2-40B4-BE49-F238E27FC236}">
                <a16:creationId xmlns:a16="http://schemas.microsoft.com/office/drawing/2014/main" id="{63A08A33-B376-4E7B-909E-AC67C87B0937}"/>
              </a:ext>
            </a:extLst>
          </p:cNvPr>
          <p:cNvSpPr txBox="1"/>
          <p:nvPr/>
        </p:nvSpPr>
        <p:spPr>
          <a:xfrm>
            <a:off x="2813708" y="8625343"/>
            <a:ext cx="431371" cy="119292"/>
          </a:xfrm>
          <a:prstGeom prst="rect">
            <a:avLst/>
          </a:prstGeom>
        </p:spPr>
        <p:txBody>
          <a:bodyPr vert="horz" wrap="square" lIns="0" tIns="11458" rIns="0" bIns="0" rtlCol="0">
            <a:spAutoFit/>
          </a:bodyPr>
          <a:lstStyle/>
          <a:p>
            <a:pPr marL="17489" marR="4824" indent="-6031">
              <a:spcBef>
                <a:spcPts val="90"/>
              </a:spcBef>
            </a:pPr>
            <a:r>
              <a:rPr lang="en-US" sz="700" spc="-5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Nota:</a:t>
            </a:r>
            <a:endParaRPr sz="700" dirty="0">
              <a:ln w="3175">
                <a:noFill/>
              </a:ln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61E013EF-71EC-42FC-B9F9-E7B0D399F24B}"/>
              </a:ext>
            </a:extLst>
          </p:cNvPr>
          <p:cNvSpPr/>
          <p:nvPr/>
        </p:nvSpPr>
        <p:spPr>
          <a:xfrm>
            <a:off x="7206674" y="8566548"/>
            <a:ext cx="35598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9339" algn="l"/>
              </a:tabLst>
            </a:pPr>
            <a:r>
              <a:rPr lang="en-US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Sumber</a:t>
            </a:r>
            <a:r>
              <a:rPr lang="en-US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: </a:t>
            </a:r>
            <a:r>
              <a:rPr lang="en-US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Perangkaan</a:t>
            </a:r>
            <a:r>
              <a:rPr lang="en-US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Perdagangan</a:t>
            </a:r>
            <a:r>
              <a:rPr lang="en-US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Luar</a:t>
            </a:r>
            <a:r>
              <a:rPr lang="en-US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Negeri </a:t>
            </a:r>
            <a:r>
              <a:rPr lang="en-US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Bulanan</a:t>
            </a:r>
            <a:r>
              <a:rPr lang="en-US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Januari</a:t>
            </a:r>
            <a:r>
              <a:rPr lang="en-US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2025</a:t>
            </a:r>
          </a:p>
          <a:p>
            <a:pPr>
              <a:tabLst>
                <a:tab pos="369339" algn="l"/>
              </a:tabLst>
            </a:pPr>
            <a:r>
              <a:rPr lang="en-US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              </a:t>
            </a:r>
            <a:r>
              <a:rPr lang="en-US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Jabatan</a:t>
            </a:r>
            <a:r>
              <a:rPr lang="en-US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Perangkaan</a:t>
            </a:r>
            <a:r>
              <a:rPr lang="en-US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Malaysia</a:t>
            </a:r>
          </a:p>
        </p:txBody>
      </p:sp>
      <p:sp>
        <p:nvSpPr>
          <p:cNvPr id="237" name="object 6">
            <a:extLst>
              <a:ext uri="{FF2B5EF4-FFF2-40B4-BE49-F238E27FC236}">
                <a16:creationId xmlns:a16="http://schemas.microsoft.com/office/drawing/2014/main" id="{51E0DC9E-24C1-4A11-85F9-61E5A651BFB0}"/>
              </a:ext>
            </a:extLst>
          </p:cNvPr>
          <p:cNvSpPr txBox="1"/>
          <p:nvPr/>
        </p:nvSpPr>
        <p:spPr>
          <a:xfrm>
            <a:off x="3071658" y="8627193"/>
            <a:ext cx="4408467" cy="479482"/>
          </a:xfrm>
          <a:prstGeom prst="rect">
            <a:avLst/>
          </a:prstGeom>
        </p:spPr>
        <p:txBody>
          <a:bodyPr vert="horz" wrap="square" lIns="0" tIns="10025" rIns="0" bIns="0" rtlCol="0">
            <a:spAutoFit/>
          </a:bodyPr>
          <a:lstStyle>
            <a:defPPr>
              <a:defRPr lang="en-US"/>
            </a:defPPr>
            <a:lvl1pPr marL="18415" marR="5080" indent="-6350">
              <a:spcBef>
                <a:spcPts val="95"/>
              </a:spcBef>
              <a:defRPr sz="800" spc="-5">
                <a:latin typeface="Agency FB" panose="020B0503020202020204" pitchFamily="34" charset="0"/>
                <a:cs typeface="Arial"/>
              </a:defRPr>
            </a:lvl1pPr>
          </a:lstStyle>
          <a:p>
            <a:pPr algn="just"/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1.             </a:t>
            </a:r>
            <a:r>
              <a:rPr lang="en-MY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Semua</a:t>
            </a:r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MY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perubahan</a:t>
            </a:r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MY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adalah</a:t>
            </a:r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MY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berdasarkan</a:t>
            </a:r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MY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perbandingan</a:t>
            </a:r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MY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tahun</a:t>
            </a:r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MY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ke</a:t>
            </a:r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MY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tahun</a:t>
            </a:r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150373" indent="-141141" algn="just"/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2.	Data </a:t>
            </a:r>
            <a:r>
              <a:rPr lang="en-MY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bulan</a:t>
            </a:r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MY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Januari</a:t>
            </a:r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2025 </a:t>
            </a:r>
            <a:r>
              <a:rPr lang="en-MY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adalah</a:t>
            </a:r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data </a:t>
            </a:r>
            <a:r>
              <a:rPr lang="en-MY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awalan</a:t>
            </a:r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dan </a:t>
            </a:r>
            <a:r>
              <a:rPr lang="en-MY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tertakluk</a:t>
            </a:r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MY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kepada</a:t>
            </a:r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MY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pindaan</a:t>
            </a:r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MY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dalam</a:t>
            </a:r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MY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keluaran</a:t>
            </a:r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MY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berikutnya</a:t>
            </a:r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14510" algn="just">
              <a:tabLst>
                <a:tab pos="150373" algn="l"/>
              </a:tabLst>
            </a:pPr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3.	</a:t>
            </a:r>
            <a:r>
              <a:rPr lang="en-MY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Laporan</a:t>
            </a:r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MY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ini</a:t>
            </a:r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MY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boleh</a:t>
            </a:r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MY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diperolehi</a:t>
            </a:r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MY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daripada</a:t>
            </a:r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MY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laman</a:t>
            </a:r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portal </a:t>
            </a:r>
            <a:r>
              <a:rPr lang="en-MY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Jabatan</a:t>
            </a:r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MY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Perangkaan</a:t>
            </a:r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Malaysia </a:t>
            </a:r>
          </a:p>
          <a:p>
            <a:pPr marL="14510" algn="just">
              <a:tabLst>
                <a:tab pos="150373" algn="l"/>
              </a:tabLst>
            </a:pPr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(http://www.dosm.gov.my) di </a:t>
            </a:r>
            <a:r>
              <a:rPr lang="en-MY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bawah</a:t>
            </a:r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MY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ruangan</a:t>
            </a:r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MY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Siaran</a:t>
            </a:r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MY" sz="700" dirty="0" err="1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Terkini</a:t>
            </a:r>
            <a:r>
              <a:rPr lang="en-MY" sz="700" dirty="0">
                <a:ln w="3175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592365-2183-411B-81D2-3CC285142B2F}"/>
              </a:ext>
            </a:extLst>
          </p:cNvPr>
          <p:cNvGrpSpPr/>
          <p:nvPr/>
        </p:nvGrpSpPr>
        <p:grpSpPr>
          <a:xfrm>
            <a:off x="3216604" y="8620592"/>
            <a:ext cx="270239" cy="125725"/>
            <a:chOff x="2833767" y="8454188"/>
            <a:chExt cx="148331" cy="74270"/>
          </a:xfrm>
        </p:grpSpPr>
        <p:pic>
          <p:nvPicPr>
            <p:cNvPr id="384" name="Picture 383">
              <a:extLst>
                <a:ext uri="{FF2B5EF4-FFF2-40B4-BE49-F238E27FC236}">
                  <a16:creationId xmlns:a16="http://schemas.microsoft.com/office/drawing/2014/main" id="{ACBEE04F-92BE-479E-96EC-920692BA4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6" t="47866" r="50605" b="19328"/>
            <a:stretch/>
          </p:blipFill>
          <p:spPr>
            <a:xfrm>
              <a:off x="2833767" y="8454188"/>
              <a:ext cx="72000" cy="74270"/>
            </a:xfrm>
            <a:prstGeom prst="rect">
              <a:avLst/>
            </a:prstGeom>
          </p:spPr>
        </p:pic>
        <p:pic>
          <p:nvPicPr>
            <p:cNvPr id="385" name="Picture 384">
              <a:extLst>
                <a:ext uri="{FF2B5EF4-FFF2-40B4-BE49-F238E27FC236}">
                  <a16:creationId xmlns:a16="http://schemas.microsoft.com/office/drawing/2014/main" id="{06CD9B4C-E1D8-46C6-BABE-9DA6688E3F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89" t="47866" r="7280" b="20474"/>
            <a:stretch/>
          </p:blipFill>
          <p:spPr>
            <a:xfrm>
              <a:off x="2910098" y="8455555"/>
              <a:ext cx="72000" cy="72903"/>
            </a:xfrm>
            <a:prstGeom prst="rect">
              <a:avLst/>
            </a:prstGeom>
          </p:spPr>
        </p:pic>
      </p:grpSp>
      <p:sp>
        <p:nvSpPr>
          <p:cNvPr id="160" name="Rectangle 159">
            <a:extLst>
              <a:ext uri="{FF2B5EF4-FFF2-40B4-BE49-F238E27FC236}">
                <a16:creationId xmlns:a16="http://schemas.microsoft.com/office/drawing/2014/main" id="{DA532271-B307-4945-8651-C2441CCE1CBB}"/>
              </a:ext>
            </a:extLst>
          </p:cNvPr>
          <p:cNvSpPr/>
          <p:nvPr/>
        </p:nvSpPr>
        <p:spPr>
          <a:xfrm>
            <a:off x="1606543" y="7132236"/>
            <a:ext cx="1080000" cy="612000"/>
          </a:xfrm>
          <a:prstGeom prst="rect">
            <a:avLst/>
          </a:prstGeom>
          <a:blipFill dpi="0" rotWithShape="1">
            <a:blip r:embed="rId16">
              <a:alphaModFix amt="70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34B90B63-B9A5-4370-9698-08A8DEC5CB62}"/>
              </a:ext>
            </a:extLst>
          </p:cNvPr>
          <p:cNvSpPr/>
          <p:nvPr/>
        </p:nvSpPr>
        <p:spPr>
          <a:xfrm>
            <a:off x="3181049" y="7126124"/>
            <a:ext cx="1080000" cy="612000"/>
          </a:xfrm>
          <a:prstGeom prst="rect">
            <a:avLst/>
          </a:prstGeom>
          <a:blipFill dpi="0" rotWithShape="1">
            <a:blip r:embed="rId17">
              <a:alphaModFix amt="70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92DE606D-585E-4922-BE2E-49F04E805E28}"/>
              </a:ext>
            </a:extLst>
          </p:cNvPr>
          <p:cNvSpPr/>
          <p:nvPr/>
        </p:nvSpPr>
        <p:spPr>
          <a:xfrm>
            <a:off x="4762439" y="7126124"/>
            <a:ext cx="1080000" cy="612000"/>
          </a:xfrm>
          <a:prstGeom prst="rect">
            <a:avLst/>
          </a:prstGeom>
          <a:blipFill dpi="0" rotWithShape="1">
            <a:blip r:embed="rId18">
              <a:alphaModFix amt="70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E3453744-D140-4720-90C6-C56A40E21996}"/>
              </a:ext>
            </a:extLst>
          </p:cNvPr>
          <p:cNvSpPr/>
          <p:nvPr/>
        </p:nvSpPr>
        <p:spPr>
          <a:xfrm rot="16200000">
            <a:off x="880780" y="7263305"/>
            <a:ext cx="1098311" cy="360000"/>
          </a:xfrm>
          <a:prstGeom prst="rect">
            <a:avLst/>
          </a:prstGeom>
          <a:solidFill>
            <a:schemeClr val="bg1">
              <a:lumMod val="9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spc="-20" dirty="0">
                <a:solidFill>
                  <a:srgbClr val="3C8177"/>
                </a:solidFill>
                <a:latin typeface="Grotesque" panose="020B0504020202020204" pitchFamily="34" charset="0"/>
              </a:rPr>
              <a:t>China</a:t>
            </a:r>
            <a:endParaRPr lang="en-MY" sz="1300" b="1" spc="-20" dirty="0">
              <a:solidFill>
                <a:srgbClr val="3C8177"/>
              </a:solidFill>
              <a:latin typeface="Grotesque" panose="020B0504020202020204" pitchFamily="34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B451495C-2270-49A9-87F7-E307ED3D72C7}"/>
              </a:ext>
            </a:extLst>
          </p:cNvPr>
          <p:cNvSpPr/>
          <p:nvPr/>
        </p:nvSpPr>
        <p:spPr>
          <a:xfrm rot="16200000">
            <a:off x="2456703" y="7243554"/>
            <a:ext cx="1098311" cy="360000"/>
          </a:xfrm>
          <a:prstGeom prst="rect">
            <a:avLst/>
          </a:prstGeom>
          <a:solidFill>
            <a:schemeClr val="bg1">
              <a:lumMod val="9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spc="-20" dirty="0">
                <a:solidFill>
                  <a:srgbClr val="3C8177"/>
                </a:solidFill>
                <a:latin typeface="Grotesque" panose="020B0504020202020204" pitchFamily="34" charset="0"/>
              </a:rPr>
              <a:t>Singapura</a:t>
            </a:r>
            <a:endParaRPr lang="en-MY" sz="1300" b="1" spc="-20" dirty="0">
              <a:solidFill>
                <a:srgbClr val="3C8177"/>
              </a:solidFill>
              <a:latin typeface="Grotesque" panose="020B0504020202020204" pitchFamily="34" charset="0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6525D4A3-BD62-4730-A9C1-94364F61BCC4}"/>
              </a:ext>
            </a:extLst>
          </p:cNvPr>
          <p:cNvSpPr/>
          <p:nvPr/>
        </p:nvSpPr>
        <p:spPr>
          <a:xfrm rot="16200000">
            <a:off x="4036676" y="7243554"/>
            <a:ext cx="1098311" cy="360000"/>
          </a:xfrm>
          <a:prstGeom prst="rect">
            <a:avLst/>
          </a:prstGeom>
          <a:solidFill>
            <a:schemeClr val="bg1">
              <a:lumMod val="9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n-US" sz="1300" b="1" spc="-20" dirty="0">
                <a:solidFill>
                  <a:srgbClr val="3C8177"/>
                </a:solidFill>
                <a:latin typeface="Grotesque" panose="020B0504020202020204" pitchFamily="34" charset="0"/>
              </a:rPr>
              <a:t>Amerika Syarikat</a:t>
            </a:r>
          </a:p>
        </p:txBody>
      </p:sp>
      <p:sp>
        <p:nvSpPr>
          <p:cNvPr id="195" name="Google Shape;1539;p31">
            <a:extLst>
              <a:ext uri="{FF2B5EF4-FFF2-40B4-BE49-F238E27FC236}">
                <a16:creationId xmlns:a16="http://schemas.microsoft.com/office/drawing/2014/main" id="{8C6D84B4-CB20-4FFB-B934-1FCAFA3CE647}"/>
              </a:ext>
            </a:extLst>
          </p:cNvPr>
          <p:cNvSpPr txBox="1"/>
          <p:nvPr/>
        </p:nvSpPr>
        <p:spPr>
          <a:xfrm>
            <a:off x="635856" y="2762019"/>
            <a:ext cx="1220100" cy="62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53" tIns="102853" rIns="102853" bIns="102853" anchor="t" anchorCtr="0">
            <a:noAutofit/>
          </a:bodyPr>
          <a:lstStyle/>
          <a:p>
            <a:pPr marL="14288" algn="ctr" defTabSz="1028700">
              <a:lnSpc>
                <a:spcPts val="1500"/>
              </a:lnSpc>
              <a:buClr>
                <a:srgbClr val="000000"/>
              </a:buClr>
            </a:pPr>
            <a:r>
              <a:rPr lang="en" sz="1400" b="1" kern="0" spc="100" dirty="0">
                <a:solidFill>
                  <a:schemeClr val="bg1"/>
                </a:solidFill>
                <a:latin typeface="Bahnschrift SemiCondensed" panose="020B0502040204020203" pitchFamily="34" charset="0"/>
                <a:ea typeface="Roboto"/>
                <a:cs typeface="Roboto"/>
                <a:sym typeface="Roboto"/>
              </a:rPr>
              <a:t>RM241.9 bil. 3.1%</a:t>
            </a:r>
            <a:endParaRPr sz="1400" b="1" kern="0" spc="100" dirty="0">
              <a:solidFill>
                <a:schemeClr val="bg1"/>
              </a:solidFill>
              <a:latin typeface="Bahnschrift SemiCondensed" panose="020B0502040204020203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540;p31">
            <a:extLst>
              <a:ext uri="{FF2B5EF4-FFF2-40B4-BE49-F238E27FC236}">
                <a16:creationId xmlns:a16="http://schemas.microsoft.com/office/drawing/2014/main" id="{98DD5EFE-5D29-484C-9E35-9B7AABE145DA}"/>
              </a:ext>
            </a:extLst>
          </p:cNvPr>
          <p:cNvSpPr txBox="1"/>
          <p:nvPr/>
        </p:nvSpPr>
        <p:spPr>
          <a:xfrm>
            <a:off x="2429981" y="2742509"/>
            <a:ext cx="1100318" cy="62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53" tIns="102853" rIns="102853" bIns="102853" anchor="t" anchorCtr="0">
            <a:noAutofit/>
          </a:bodyPr>
          <a:lstStyle/>
          <a:p>
            <a:pPr algn="ctr" defTabSz="1028700">
              <a:lnSpc>
                <a:spcPts val="1500"/>
              </a:lnSpc>
              <a:buClr>
                <a:srgbClr val="000000"/>
              </a:buClr>
              <a:buSzPts val="1100"/>
            </a:pPr>
            <a:r>
              <a:rPr lang="en" sz="1400" b="1" kern="0" spc="100" dirty="0">
                <a:solidFill>
                  <a:schemeClr val="bg1"/>
                </a:solidFill>
                <a:latin typeface="Bahnschrift SemiCondensed" panose="020B0502040204020203" pitchFamily="34" charset="0"/>
                <a:ea typeface="Roboto"/>
                <a:cs typeface="Roboto"/>
                <a:sym typeface="Roboto"/>
              </a:rPr>
              <a:t>RM3.6 bil. </a:t>
            </a:r>
          </a:p>
          <a:p>
            <a:pPr algn="ctr" defTabSz="1028700">
              <a:lnSpc>
                <a:spcPts val="1500"/>
              </a:lnSpc>
              <a:buClr>
                <a:srgbClr val="000000"/>
              </a:buClr>
              <a:buSzPts val="1100"/>
            </a:pPr>
            <a:r>
              <a:rPr lang="en" sz="1400" b="1" kern="0" spc="100" dirty="0">
                <a:solidFill>
                  <a:schemeClr val="bg1"/>
                </a:solidFill>
                <a:latin typeface="Bahnschrift SemiCondensed" panose="020B0502040204020203" pitchFamily="34" charset="0"/>
                <a:ea typeface="Roboto"/>
                <a:cs typeface="Roboto"/>
                <a:sym typeface="Roboto"/>
              </a:rPr>
              <a:t> 64.3%</a:t>
            </a:r>
            <a:endParaRPr sz="1100" b="1" kern="0" spc="100" dirty="0">
              <a:solidFill>
                <a:schemeClr val="bg1"/>
              </a:solidFill>
              <a:latin typeface="Bahnschrift SemiCondensed" panose="020B0502040204020203" pitchFamily="34" charset="0"/>
              <a:ea typeface="Roboto"/>
              <a:cs typeface="Roboto"/>
              <a:sym typeface="Roboto"/>
            </a:endParaRPr>
          </a:p>
        </p:txBody>
      </p:sp>
      <p:pic>
        <p:nvPicPr>
          <p:cNvPr id="197" name="Picture 196">
            <a:extLst>
              <a:ext uri="{FF2B5EF4-FFF2-40B4-BE49-F238E27FC236}">
                <a16:creationId xmlns:a16="http://schemas.microsoft.com/office/drawing/2014/main" id="{12190C8C-E42F-440A-BD77-671DAB907FB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" t="47866" r="50605" b="19328"/>
          <a:stretch/>
        </p:blipFill>
        <p:spPr>
          <a:xfrm flipV="1">
            <a:off x="840911" y="3053261"/>
            <a:ext cx="180000" cy="185676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3682BA9E-FA5C-4B53-8EEF-F5B53A6FB5C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9" t="47866" r="7280" b="20474"/>
          <a:stretch/>
        </p:blipFill>
        <p:spPr>
          <a:xfrm flipV="1">
            <a:off x="2557540" y="3030292"/>
            <a:ext cx="180000" cy="182258"/>
          </a:xfrm>
          <a:prstGeom prst="rect">
            <a:avLst/>
          </a:prstGeom>
        </p:spPr>
      </p:pic>
      <p:grpSp>
        <p:nvGrpSpPr>
          <p:cNvPr id="240" name="Group 239">
            <a:extLst>
              <a:ext uri="{FF2B5EF4-FFF2-40B4-BE49-F238E27FC236}">
                <a16:creationId xmlns:a16="http://schemas.microsoft.com/office/drawing/2014/main" id="{E16FB9CA-2301-4C69-AC46-0ED89F3A81D9}"/>
              </a:ext>
            </a:extLst>
          </p:cNvPr>
          <p:cNvGrpSpPr/>
          <p:nvPr/>
        </p:nvGrpSpPr>
        <p:grpSpPr>
          <a:xfrm>
            <a:off x="429203" y="4179059"/>
            <a:ext cx="1100142" cy="521212"/>
            <a:chOff x="429203" y="4179059"/>
            <a:chExt cx="1100142" cy="521212"/>
          </a:xfrm>
        </p:grpSpPr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356B60C2-703A-4793-8398-68CDB8003DA4}"/>
                </a:ext>
              </a:extLst>
            </p:cNvPr>
            <p:cNvGrpSpPr/>
            <p:nvPr/>
          </p:nvGrpSpPr>
          <p:grpSpPr>
            <a:xfrm>
              <a:off x="429203" y="4179059"/>
              <a:ext cx="1100142" cy="521212"/>
              <a:chOff x="3279423" y="4181065"/>
              <a:chExt cx="1100142" cy="521212"/>
            </a:xfrm>
          </p:grpSpPr>
          <p:sp>
            <p:nvSpPr>
              <p:cNvPr id="243" name="Rectangle: Rounded Corners 242">
                <a:extLst>
                  <a:ext uri="{FF2B5EF4-FFF2-40B4-BE49-F238E27FC236}">
                    <a16:creationId xmlns:a16="http://schemas.microsoft.com/office/drawing/2014/main" id="{C2F7A011-F1C6-44D3-BEAE-4760340615C6}"/>
                  </a:ext>
                </a:extLst>
              </p:cNvPr>
              <p:cNvSpPr/>
              <p:nvPr/>
            </p:nvSpPr>
            <p:spPr>
              <a:xfrm>
                <a:off x="3279423" y="4194459"/>
                <a:ext cx="1100142" cy="507818"/>
              </a:xfrm>
              <a:prstGeom prst="roundRect">
                <a:avLst/>
              </a:prstGeom>
              <a:solidFill>
                <a:srgbClr val="8401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0D4CB0F0-68F9-4780-BA7E-497107E3CA90}"/>
                  </a:ext>
                </a:extLst>
              </p:cNvPr>
              <p:cNvSpPr txBox="1"/>
              <p:nvPr/>
            </p:nvSpPr>
            <p:spPr>
              <a:xfrm>
                <a:off x="3294304" y="4181065"/>
                <a:ext cx="1045247" cy="51077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 defTabSz="403433">
                  <a:defRPr sz="1100">
                    <a:solidFill>
                      <a:srgbClr val="002060"/>
                    </a:solidFill>
                    <a:latin typeface="Bahnschrift" panose="020B0502040204020203" pitchFamily="34" charset="0"/>
                  </a:defRPr>
                </a:lvl1pPr>
              </a:lstStyle>
              <a:p>
                <a:r>
                  <a:rPr lang="en-US" sz="1200" dirty="0">
                    <a:solidFill>
                      <a:schemeClr val="bg1"/>
                    </a:solidFill>
                  </a:rPr>
                  <a:t>RM104.1 </a:t>
                </a:r>
                <a:r>
                  <a:rPr lang="en-US" sz="1200" dirty="0" err="1">
                    <a:solidFill>
                      <a:schemeClr val="bg1"/>
                    </a:solidFill>
                  </a:rPr>
                  <a:t>bil</a:t>
                </a:r>
                <a:r>
                  <a:rPr lang="en-US" sz="1200" dirty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en-US" sz="1200" dirty="0">
                    <a:solidFill>
                      <a:schemeClr val="bg1"/>
                    </a:solidFill>
                  </a:rPr>
                  <a:t>0.4%</a:t>
                </a:r>
              </a:p>
            </p:txBody>
          </p:sp>
        </p:grpSp>
        <p:pic>
          <p:nvPicPr>
            <p:cNvPr id="242" name="Picture 241">
              <a:extLst>
                <a:ext uri="{FF2B5EF4-FFF2-40B4-BE49-F238E27FC236}">
                  <a16:creationId xmlns:a16="http://schemas.microsoft.com/office/drawing/2014/main" id="{4B1CF8A3-37B2-4B64-91F5-A6012B507C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6" t="47866" r="50605" b="19328"/>
            <a:stretch/>
          </p:blipFill>
          <p:spPr>
            <a:xfrm flipV="1">
              <a:off x="629608" y="4454298"/>
              <a:ext cx="139598" cy="144000"/>
            </a:xfrm>
            <a:prstGeom prst="rect">
              <a:avLst/>
            </a:prstGeom>
          </p:spPr>
        </p:pic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5D8EF503-4069-4AEC-AE21-C4E2679E1F12}"/>
              </a:ext>
            </a:extLst>
          </p:cNvPr>
          <p:cNvGrpSpPr/>
          <p:nvPr/>
        </p:nvGrpSpPr>
        <p:grpSpPr>
          <a:xfrm>
            <a:off x="428445" y="5641923"/>
            <a:ext cx="1100142" cy="521212"/>
            <a:chOff x="428445" y="5641923"/>
            <a:chExt cx="1100142" cy="521212"/>
          </a:xfrm>
        </p:grpSpPr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5FA991C4-5B8E-4287-AD5B-2327A225EB50}"/>
                </a:ext>
              </a:extLst>
            </p:cNvPr>
            <p:cNvGrpSpPr/>
            <p:nvPr/>
          </p:nvGrpSpPr>
          <p:grpSpPr>
            <a:xfrm>
              <a:off x="428445" y="5641923"/>
              <a:ext cx="1100142" cy="521212"/>
              <a:chOff x="3279423" y="4181065"/>
              <a:chExt cx="1100142" cy="521212"/>
            </a:xfrm>
          </p:grpSpPr>
          <p:sp>
            <p:nvSpPr>
              <p:cNvPr id="248" name="Rectangle: Rounded Corners 247">
                <a:extLst>
                  <a:ext uri="{FF2B5EF4-FFF2-40B4-BE49-F238E27FC236}">
                    <a16:creationId xmlns:a16="http://schemas.microsoft.com/office/drawing/2014/main" id="{741F4428-0628-453D-8FA1-67C357B33AC3}"/>
                  </a:ext>
                </a:extLst>
              </p:cNvPr>
              <p:cNvSpPr/>
              <p:nvPr/>
            </p:nvSpPr>
            <p:spPr>
              <a:xfrm>
                <a:off x="3279423" y="4194459"/>
                <a:ext cx="1100142" cy="507818"/>
              </a:xfrm>
              <a:prstGeom prst="roundRect">
                <a:avLst/>
              </a:prstGeom>
              <a:solidFill>
                <a:srgbClr val="8401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64F549B5-371D-428F-9A83-3D3C6323F62F}"/>
                  </a:ext>
                </a:extLst>
              </p:cNvPr>
              <p:cNvSpPr txBox="1"/>
              <p:nvPr/>
            </p:nvSpPr>
            <p:spPr>
              <a:xfrm>
                <a:off x="3345816" y="4181065"/>
                <a:ext cx="979933" cy="51077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 defTabSz="403433">
                  <a:defRPr sz="1100">
                    <a:solidFill>
                      <a:srgbClr val="002060"/>
                    </a:solidFill>
                    <a:latin typeface="Bahnschrift" panose="020B0502040204020203" pitchFamily="34" charset="0"/>
                  </a:defRPr>
                </a:lvl1pPr>
              </a:lstStyle>
              <a:p>
                <a:r>
                  <a:rPr lang="en-US" sz="1200" dirty="0">
                    <a:solidFill>
                      <a:schemeClr val="bg1"/>
                    </a:solidFill>
                  </a:rPr>
                  <a:t>RM9.1 </a:t>
                </a:r>
                <a:r>
                  <a:rPr lang="en-US" sz="1200" dirty="0" err="1">
                    <a:solidFill>
                      <a:schemeClr val="bg1"/>
                    </a:solidFill>
                  </a:rPr>
                  <a:t>bil</a:t>
                </a:r>
                <a:r>
                  <a:rPr lang="en-US" sz="1200" dirty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en-US" sz="1200" dirty="0">
                    <a:solidFill>
                      <a:schemeClr val="bg1"/>
                    </a:solidFill>
                  </a:rPr>
                  <a:t>11.0%</a:t>
                </a:r>
              </a:p>
            </p:txBody>
          </p:sp>
        </p:grpSp>
        <p:pic>
          <p:nvPicPr>
            <p:cNvPr id="247" name="Picture 246">
              <a:extLst>
                <a:ext uri="{FF2B5EF4-FFF2-40B4-BE49-F238E27FC236}">
                  <a16:creationId xmlns:a16="http://schemas.microsoft.com/office/drawing/2014/main" id="{854E8D3E-3480-42EF-BC73-A5A3E22A4E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6" t="47866" r="50605" b="19328"/>
            <a:stretch/>
          </p:blipFill>
          <p:spPr>
            <a:xfrm flipV="1">
              <a:off x="632010" y="5909226"/>
              <a:ext cx="139598" cy="144000"/>
            </a:xfrm>
            <a:prstGeom prst="rect">
              <a:avLst/>
            </a:prstGeom>
          </p:spPr>
        </p:pic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9F2EAB36-CDED-4E2A-BA89-B267D2162246}"/>
              </a:ext>
            </a:extLst>
          </p:cNvPr>
          <p:cNvGrpSpPr/>
          <p:nvPr/>
        </p:nvGrpSpPr>
        <p:grpSpPr>
          <a:xfrm>
            <a:off x="426094" y="4935472"/>
            <a:ext cx="1100142" cy="521212"/>
            <a:chOff x="426094" y="4935472"/>
            <a:chExt cx="1100142" cy="521212"/>
          </a:xfrm>
        </p:grpSpPr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F2A4E291-67C3-42C9-AA87-9584DB653713}"/>
                </a:ext>
              </a:extLst>
            </p:cNvPr>
            <p:cNvGrpSpPr/>
            <p:nvPr/>
          </p:nvGrpSpPr>
          <p:grpSpPr>
            <a:xfrm>
              <a:off x="426094" y="4935472"/>
              <a:ext cx="1100142" cy="521212"/>
              <a:chOff x="3279423" y="4181065"/>
              <a:chExt cx="1100142" cy="521212"/>
            </a:xfrm>
          </p:grpSpPr>
          <p:sp>
            <p:nvSpPr>
              <p:cNvPr id="253" name="Rectangle: Rounded Corners 252">
                <a:extLst>
                  <a:ext uri="{FF2B5EF4-FFF2-40B4-BE49-F238E27FC236}">
                    <a16:creationId xmlns:a16="http://schemas.microsoft.com/office/drawing/2014/main" id="{3F0A1A64-F0EA-4AD2-84AE-B71F33B0929D}"/>
                  </a:ext>
                </a:extLst>
              </p:cNvPr>
              <p:cNvSpPr/>
              <p:nvPr/>
            </p:nvSpPr>
            <p:spPr>
              <a:xfrm>
                <a:off x="3279423" y="4194459"/>
                <a:ext cx="1100142" cy="507818"/>
              </a:xfrm>
              <a:prstGeom prst="roundRect">
                <a:avLst/>
              </a:prstGeom>
              <a:solidFill>
                <a:srgbClr val="8401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D9AE2931-7643-42C3-A35B-45D65D91F08F}"/>
                  </a:ext>
                </a:extLst>
              </p:cNvPr>
              <p:cNvSpPr txBox="1"/>
              <p:nvPr/>
            </p:nvSpPr>
            <p:spPr>
              <a:xfrm>
                <a:off x="3332938" y="4181065"/>
                <a:ext cx="979933" cy="51077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 defTabSz="403433">
                  <a:defRPr sz="1100">
                    <a:solidFill>
                      <a:srgbClr val="002060"/>
                    </a:solidFill>
                    <a:latin typeface="Bahnschrift" panose="020B0502040204020203" pitchFamily="34" charset="0"/>
                  </a:defRPr>
                </a:lvl1pPr>
              </a:lstStyle>
              <a:p>
                <a:r>
                  <a:rPr lang="en-US" sz="1200" dirty="0">
                    <a:solidFill>
                      <a:schemeClr val="bg1"/>
                    </a:solidFill>
                  </a:rPr>
                  <a:t>RM8.5 </a:t>
                </a:r>
                <a:r>
                  <a:rPr lang="en-US" sz="1200" dirty="0" err="1">
                    <a:solidFill>
                      <a:schemeClr val="bg1"/>
                    </a:solidFill>
                  </a:rPr>
                  <a:t>bil</a:t>
                </a:r>
                <a:r>
                  <a:rPr lang="en-US" sz="1200" dirty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en-US" sz="1200" dirty="0">
                    <a:solidFill>
                      <a:schemeClr val="bg1"/>
                    </a:solidFill>
                  </a:rPr>
                  <a:t>12.6%</a:t>
                </a:r>
              </a:p>
            </p:txBody>
          </p:sp>
        </p:grpSp>
        <p:pic>
          <p:nvPicPr>
            <p:cNvPr id="252" name="Picture 251">
              <a:extLst>
                <a:ext uri="{FF2B5EF4-FFF2-40B4-BE49-F238E27FC236}">
                  <a16:creationId xmlns:a16="http://schemas.microsoft.com/office/drawing/2014/main" id="{09B1086C-C8FB-4151-913A-D808D362D2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89" t="47866" r="7280" b="20474"/>
            <a:stretch/>
          </p:blipFill>
          <p:spPr>
            <a:xfrm flipV="1">
              <a:off x="631609" y="5214351"/>
              <a:ext cx="140400" cy="142161"/>
            </a:xfrm>
            <a:prstGeom prst="rect">
              <a:avLst/>
            </a:prstGeom>
          </p:spPr>
        </p:pic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51428F0B-9FCC-4E1D-9A83-2FE7D12C0724}"/>
              </a:ext>
            </a:extLst>
          </p:cNvPr>
          <p:cNvGrpSpPr/>
          <p:nvPr/>
        </p:nvGrpSpPr>
        <p:grpSpPr>
          <a:xfrm>
            <a:off x="3279812" y="4933765"/>
            <a:ext cx="1100142" cy="521212"/>
            <a:chOff x="3279812" y="4933765"/>
            <a:chExt cx="1100142" cy="521212"/>
          </a:xfrm>
        </p:grpSpPr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66DB0D27-A1F3-48E1-876C-73357D85AA43}"/>
                </a:ext>
              </a:extLst>
            </p:cNvPr>
            <p:cNvGrpSpPr/>
            <p:nvPr/>
          </p:nvGrpSpPr>
          <p:grpSpPr>
            <a:xfrm>
              <a:off x="3279812" y="4933765"/>
              <a:ext cx="1100142" cy="521212"/>
              <a:chOff x="3279423" y="4181065"/>
              <a:chExt cx="1100142" cy="521212"/>
            </a:xfrm>
          </p:grpSpPr>
          <p:sp>
            <p:nvSpPr>
              <p:cNvPr id="258" name="Rectangle: Rounded Corners 257">
                <a:extLst>
                  <a:ext uri="{FF2B5EF4-FFF2-40B4-BE49-F238E27FC236}">
                    <a16:creationId xmlns:a16="http://schemas.microsoft.com/office/drawing/2014/main" id="{E5AC56E1-1D5E-4270-9CFE-6B03B4A62CD3}"/>
                  </a:ext>
                </a:extLst>
              </p:cNvPr>
              <p:cNvSpPr/>
              <p:nvPr/>
            </p:nvSpPr>
            <p:spPr>
              <a:xfrm>
                <a:off x="3279423" y="4194459"/>
                <a:ext cx="1100142" cy="507818"/>
              </a:xfrm>
              <a:prstGeom prst="roundRect">
                <a:avLst/>
              </a:prstGeom>
              <a:solidFill>
                <a:srgbClr val="FAB2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87A00A4C-EB68-4F03-8C71-51BD4FA468D4}"/>
                  </a:ext>
                </a:extLst>
              </p:cNvPr>
              <p:cNvSpPr txBox="1"/>
              <p:nvPr/>
            </p:nvSpPr>
            <p:spPr>
              <a:xfrm>
                <a:off x="3345816" y="4181065"/>
                <a:ext cx="979933" cy="51077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 defTabSz="403433">
                  <a:defRPr sz="1100">
                    <a:solidFill>
                      <a:srgbClr val="002060"/>
                    </a:solidFill>
                    <a:latin typeface="Bahnschrift" panose="020B0502040204020203" pitchFamily="34" charset="0"/>
                  </a:defRPr>
                </a:lvl1pPr>
              </a:lstStyle>
              <a:p>
                <a:r>
                  <a:rPr lang="en-US" sz="1200" dirty="0">
                    <a:solidFill>
                      <a:schemeClr val="tx1"/>
                    </a:solidFill>
                  </a:rPr>
                  <a:t>RM7.8 </a:t>
                </a:r>
                <a:r>
                  <a:rPr lang="en-US" sz="1200" dirty="0" err="1">
                    <a:solidFill>
                      <a:schemeClr val="tx1"/>
                    </a:solidFill>
                  </a:rPr>
                  <a:t>bil</a:t>
                </a:r>
                <a:r>
                  <a:rPr lang="en-US" sz="12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1200" dirty="0">
                    <a:solidFill>
                      <a:schemeClr val="tx1"/>
                    </a:solidFill>
                  </a:rPr>
                  <a:t>21.2%</a:t>
                </a:r>
              </a:p>
            </p:txBody>
          </p:sp>
        </p:grpSp>
        <p:pic>
          <p:nvPicPr>
            <p:cNvPr id="257" name="Picture 256">
              <a:extLst>
                <a:ext uri="{FF2B5EF4-FFF2-40B4-BE49-F238E27FC236}">
                  <a16:creationId xmlns:a16="http://schemas.microsoft.com/office/drawing/2014/main" id="{C593E5BE-2EC0-4035-8C70-F126D021CA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89" t="47866" r="7280" b="20474"/>
            <a:stretch/>
          </p:blipFill>
          <p:spPr>
            <a:xfrm flipV="1">
              <a:off x="3493318" y="5213295"/>
              <a:ext cx="140400" cy="142161"/>
            </a:xfrm>
            <a:prstGeom prst="rect">
              <a:avLst/>
            </a:prstGeom>
          </p:spPr>
        </p:pic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E87EC54B-628D-4B10-BDDD-CA26D63711DE}"/>
              </a:ext>
            </a:extLst>
          </p:cNvPr>
          <p:cNvGrpSpPr/>
          <p:nvPr/>
        </p:nvGrpSpPr>
        <p:grpSpPr>
          <a:xfrm>
            <a:off x="3274392" y="5642387"/>
            <a:ext cx="1100142" cy="521212"/>
            <a:chOff x="3274392" y="5642387"/>
            <a:chExt cx="1100142" cy="521212"/>
          </a:xfrm>
        </p:grpSpPr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81013512-F37B-4DBD-A8D1-4F331B9E0EF5}"/>
                </a:ext>
              </a:extLst>
            </p:cNvPr>
            <p:cNvGrpSpPr/>
            <p:nvPr/>
          </p:nvGrpSpPr>
          <p:grpSpPr>
            <a:xfrm>
              <a:off x="3274392" y="5642387"/>
              <a:ext cx="1100142" cy="521212"/>
              <a:chOff x="3279423" y="4181065"/>
              <a:chExt cx="1100142" cy="521212"/>
            </a:xfrm>
          </p:grpSpPr>
          <p:sp>
            <p:nvSpPr>
              <p:cNvPr id="265" name="Rectangle: Rounded Corners 264">
                <a:extLst>
                  <a:ext uri="{FF2B5EF4-FFF2-40B4-BE49-F238E27FC236}">
                    <a16:creationId xmlns:a16="http://schemas.microsoft.com/office/drawing/2014/main" id="{ADDA1337-FEF8-4A94-93B3-AF2E8F119E5F}"/>
                  </a:ext>
                </a:extLst>
              </p:cNvPr>
              <p:cNvSpPr/>
              <p:nvPr/>
            </p:nvSpPr>
            <p:spPr>
              <a:xfrm>
                <a:off x="3279423" y="4194459"/>
                <a:ext cx="1100142" cy="507818"/>
              </a:xfrm>
              <a:prstGeom prst="roundRect">
                <a:avLst/>
              </a:prstGeom>
              <a:solidFill>
                <a:srgbClr val="FAB2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67F91BFC-080A-4DDE-BF85-D4F5B92A3A27}"/>
                  </a:ext>
                </a:extLst>
              </p:cNvPr>
              <p:cNvSpPr txBox="1"/>
              <p:nvPr/>
            </p:nvSpPr>
            <p:spPr>
              <a:xfrm>
                <a:off x="3345816" y="4181065"/>
                <a:ext cx="979933" cy="51077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 defTabSz="403433">
                  <a:defRPr sz="1100">
                    <a:solidFill>
                      <a:srgbClr val="002060"/>
                    </a:solidFill>
                    <a:latin typeface="Bahnschrift" panose="020B0502040204020203" pitchFamily="34" charset="0"/>
                  </a:defRPr>
                </a:lvl1pPr>
              </a:lstStyle>
              <a:p>
                <a:r>
                  <a:rPr lang="en-US" sz="1200" dirty="0">
                    <a:solidFill>
                      <a:schemeClr val="tx1"/>
                    </a:solidFill>
                  </a:rPr>
                  <a:t>RM8.3bil.</a:t>
                </a:r>
              </a:p>
              <a:p>
                <a:r>
                  <a:rPr lang="en-US" sz="1200" dirty="0">
                    <a:solidFill>
                      <a:schemeClr val="tx1"/>
                    </a:solidFill>
                  </a:rPr>
                  <a:t>22.6%</a:t>
                </a:r>
              </a:p>
            </p:txBody>
          </p:sp>
        </p:grpSp>
        <p:pic>
          <p:nvPicPr>
            <p:cNvPr id="264" name="Picture 263">
              <a:extLst>
                <a:ext uri="{FF2B5EF4-FFF2-40B4-BE49-F238E27FC236}">
                  <a16:creationId xmlns:a16="http://schemas.microsoft.com/office/drawing/2014/main" id="{34A713D1-1303-41FE-9DF3-F3BAF58EBA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6" t="47866" r="50605" b="19328"/>
            <a:stretch/>
          </p:blipFill>
          <p:spPr>
            <a:xfrm flipV="1">
              <a:off x="3472111" y="5932079"/>
              <a:ext cx="139598" cy="144000"/>
            </a:xfrm>
            <a:prstGeom prst="rect">
              <a:avLst/>
            </a:prstGeom>
          </p:spPr>
        </p:pic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AA7C4830-2499-4A45-BB10-A75BCD7CBCF7}"/>
              </a:ext>
            </a:extLst>
          </p:cNvPr>
          <p:cNvGrpSpPr/>
          <p:nvPr/>
        </p:nvGrpSpPr>
        <p:grpSpPr>
          <a:xfrm>
            <a:off x="3279423" y="4181065"/>
            <a:ext cx="1100142" cy="521212"/>
            <a:chOff x="3279423" y="4181065"/>
            <a:chExt cx="1100142" cy="521212"/>
          </a:xfrm>
        </p:grpSpPr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3285F485-1775-4455-A023-F27E43DE0F3A}"/>
                </a:ext>
              </a:extLst>
            </p:cNvPr>
            <p:cNvGrpSpPr/>
            <p:nvPr/>
          </p:nvGrpSpPr>
          <p:grpSpPr>
            <a:xfrm>
              <a:off x="3279423" y="4181065"/>
              <a:ext cx="1100142" cy="521212"/>
              <a:chOff x="3279423" y="4181065"/>
              <a:chExt cx="1100142" cy="521212"/>
            </a:xfrm>
          </p:grpSpPr>
          <p:sp>
            <p:nvSpPr>
              <p:cNvPr id="270" name="Rectangle: Rounded Corners 269">
                <a:extLst>
                  <a:ext uri="{FF2B5EF4-FFF2-40B4-BE49-F238E27FC236}">
                    <a16:creationId xmlns:a16="http://schemas.microsoft.com/office/drawing/2014/main" id="{B0E08108-CAC0-4B1C-955D-4BB9ACE82AE3}"/>
                  </a:ext>
                </a:extLst>
              </p:cNvPr>
              <p:cNvSpPr/>
              <p:nvPr/>
            </p:nvSpPr>
            <p:spPr>
              <a:xfrm>
                <a:off x="3279423" y="4194459"/>
                <a:ext cx="1100142" cy="507818"/>
              </a:xfrm>
              <a:prstGeom prst="roundRect">
                <a:avLst/>
              </a:prstGeom>
              <a:solidFill>
                <a:srgbClr val="FAB2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B5FCCF69-A334-4DC0-BAA3-A3FBF3EA185D}"/>
                  </a:ext>
                </a:extLst>
              </p:cNvPr>
              <p:cNvSpPr txBox="1"/>
              <p:nvPr/>
            </p:nvSpPr>
            <p:spPr>
              <a:xfrm>
                <a:off x="3292302" y="4181065"/>
                <a:ext cx="1046326" cy="51077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 defTabSz="403433">
                  <a:defRPr sz="1100">
                    <a:solidFill>
                      <a:srgbClr val="002060"/>
                    </a:solidFill>
                    <a:latin typeface="Bahnschrift" panose="020B0502040204020203" pitchFamily="34" charset="0"/>
                  </a:defRPr>
                </a:lvl1pPr>
              </a:lstStyle>
              <a:p>
                <a:r>
                  <a:rPr lang="en-US" sz="1200" dirty="0">
                    <a:solidFill>
                      <a:schemeClr val="tx1"/>
                    </a:solidFill>
                  </a:rPr>
                  <a:t>RM101.5 </a:t>
                </a:r>
                <a:r>
                  <a:rPr lang="en-US" sz="1200" dirty="0" err="1">
                    <a:solidFill>
                      <a:schemeClr val="tx1"/>
                    </a:solidFill>
                  </a:rPr>
                  <a:t>bil</a:t>
                </a:r>
                <a:r>
                  <a:rPr lang="en-US" sz="12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1200" dirty="0">
                    <a:solidFill>
                      <a:schemeClr val="tx1"/>
                    </a:solidFill>
                  </a:rPr>
                  <a:t>8.5%</a:t>
                </a:r>
              </a:p>
            </p:txBody>
          </p:sp>
        </p:grpSp>
        <p:pic>
          <p:nvPicPr>
            <p:cNvPr id="269" name="Picture 268">
              <a:extLst>
                <a:ext uri="{FF2B5EF4-FFF2-40B4-BE49-F238E27FC236}">
                  <a16:creationId xmlns:a16="http://schemas.microsoft.com/office/drawing/2014/main" id="{80F347B4-0D33-4D1B-B407-D0B7608FA2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6" t="47866" r="50605" b="19328"/>
            <a:stretch/>
          </p:blipFill>
          <p:spPr>
            <a:xfrm flipV="1">
              <a:off x="3471664" y="4468141"/>
              <a:ext cx="139598" cy="144000"/>
            </a:xfrm>
            <a:prstGeom prst="rect">
              <a:avLst/>
            </a:prstGeom>
          </p:spPr>
        </p:pic>
      </p:grpSp>
      <p:sp>
        <p:nvSpPr>
          <p:cNvPr id="272" name="TextBox 271">
            <a:extLst>
              <a:ext uri="{FF2B5EF4-FFF2-40B4-BE49-F238E27FC236}">
                <a16:creationId xmlns:a16="http://schemas.microsoft.com/office/drawing/2014/main" id="{120FAB8C-D309-4013-B095-1F6FABFA404F}"/>
              </a:ext>
            </a:extLst>
          </p:cNvPr>
          <p:cNvSpPr txBox="1"/>
          <p:nvPr/>
        </p:nvSpPr>
        <p:spPr>
          <a:xfrm>
            <a:off x="5014970" y="4630994"/>
            <a:ext cx="690216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03433">
              <a:defRPr sz="1100">
                <a:solidFill>
                  <a:srgbClr val="002060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>
                <a:solidFill>
                  <a:srgbClr val="006666"/>
                </a:solidFill>
              </a:rPr>
              <a:t>51.0%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DA519C79-BFFD-402B-963D-9937229FB5AF}"/>
              </a:ext>
            </a:extLst>
          </p:cNvPr>
          <p:cNvSpPr txBox="1"/>
          <p:nvPr/>
        </p:nvSpPr>
        <p:spPr>
          <a:xfrm>
            <a:off x="6719267" y="4649592"/>
            <a:ext cx="690216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03433">
              <a:defRPr sz="1100">
                <a:solidFill>
                  <a:srgbClr val="002060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>
                <a:solidFill>
                  <a:srgbClr val="006666"/>
                </a:solidFill>
              </a:rPr>
              <a:t>16.8%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08FDBD54-2938-4EA1-9760-D9236BDDE343}"/>
              </a:ext>
            </a:extLst>
          </p:cNvPr>
          <p:cNvSpPr txBox="1"/>
          <p:nvPr/>
        </p:nvSpPr>
        <p:spPr>
          <a:xfrm>
            <a:off x="8459243" y="4642868"/>
            <a:ext cx="690216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03433">
              <a:defRPr sz="1100">
                <a:solidFill>
                  <a:srgbClr val="002060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>
                <a:solidFill>
                  <a:srgbClr val="006666"/>
                </a:solidFill>
              </a:rPr>
              <a:t>8.4%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4E05857D-9AC6-47BC-86ED-BE146A5F3BF6}"/>
              </a:ext>
            </a:extLst>
          </p:cNvPr>
          <p:cNvSpPr txBox="1"/>
          <p:nvPr/>
        </p:nvSpPr>
        <p:spPr>
          <a:xfrm>
            <a:off x="8665526" y="5050696"/>
            <a:ext cx="1080000" cy="544830"/>
          </a:xfrm>
          <a:prstGeom prst="roundRect">
            <a:avLst/>
          </a:prstGeom>
          <a:solidFill>
            <a:srgbClr val="FAB228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03433">
              <a:defRPr sz="1100">
                <a:solidFill>
                  <a:srgbClr val="002060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z="1300" dirty="0">
                <a:solidFill>
                  <a:schemeClr val="tx1"/>
                </a:solidFill>
              </a:rPr>
              <a:t>RM10.1 </a:t>
            </a:r>
            <a:r>
              <a:rPr lang="en-US" sz="1300" dirty="0" err="1">
                <a:solidFill>
                  <a:schemeClr val="tx1"/>
                </a:solidFill>
              </a:rPr>
              <a:t>bil</a:t>
            </a:r>
            <a:r>
              <a:rPr lang="en-US" sz="1300" dirty="0">
                <a:solidFill>
                  <a:schemeClr val="tx1"/>
                </a:solidFill>
              </a:rPr>
              <a:t>.</a:t>
            </a:r>
          </a:p>
          <a:p>
            <a:r>
              <a:rPr lang="en-US" sz="1300" dirty="0">
                <a:solidFill>
                  <a:schemeClr val="tx1"/>
                </a:solidFill>
              </a:rPr>
              <a:t>2.6%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5768B5B8-7D21-4803-8280-2D011893F855}"/>
              </a:ext>
            </a:extLst>
          </p:cNvPr>
          <p:cNvSpPr txBox="1"/>
          <p:nvPr/>
        </p:nvSpPr>
        <p:spPr>
          <a:xfrm>
            <a:off x="6898573" y="5055036"/>
            <a:ext cx="1080000" cy="544830"/>
          </a:xfrm>
          <a:prstGeom prst="roundRect">
            <a:avLst/>
          </a:prstGeom>
          <a:solidFill>
            <a:srgbClr val="FAB228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03433">
              <a:defRPr sz="1100">
                <a:solidFill>
                  <a:srgbClr val="002060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z="1300" dirty="0">
                <a:solidFill>
                  <a:schemeClr val="tx1"/>
                </a:solidFill>
              </a:rPr>
              <a:t>RM20.0 </a:t>
            </a:r>
            <a:r>
              <a:rPr lang="en-US" sz="1300" dirty="0" err="1">
                <a:solidFill>
                  <a:schemeClr val="tx1"/>
                </a:solidFill>
              </a:rPr>
              <a:t>bil</a:t>
            </a:r>
            <a:r>
              <a:rPr lang="en-US" sz="1300" dirty="0">
                <a:solidFill>
                  <a:schemeClr val="tx1"/>
                </a:solidFill>
              </a:rPr>
              <a:t>.</a:t>
            </a:r>
          </a:p>
          <a:p>
            <a:r>
              <a:rPr lang="en-US" sz="1300" dirty="0">
                <a:solidFill>
                  <a:schemeClr val="tx1"/>
                </a:solidFill>
              </a:rPr>
              <a:t> 45.9%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3CA88C4E-DE02-4759-B0EB-6AE7984B8F9D}"/>
              </a:ext>
            </a:extLst>
          </p:cNvPr>
          <p:cNvSpPr txBox="1"/>
          <p:nvPr/>
        </p:nvSpPr>
        <p:spPr>
          <a:xfrm>
            <a:off x="5140958" y="5052853"/>
            <a:ext cx="1080000" cy="544830"/>
          </a:xfrm>
          <a:prstGeom prst="roundRect">
            <a:avLst/>
          </a:prstGeom>
          <a:solidFill>
            <a:srgbClr val="FAB228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03433">
              <a:defRPr sz="1100">
                <a:solidFill>
                  <a:srgbClr val="002060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sz="1300" dirty="0">
                <a:solidFill>
                  <a:schemeClr val="tx1"/>
                </a:solidFill>
              </a:rPr>
              <a:t>RM60.7 </a:t>
            </a:r>
            <a:r>
              <a:rPr lang="en-US" sz="1300" dirty="0" err="1">
                <a:solidFill>
                  <a:schemeClr val="tx1"/>
                </a:solidFill>
              </a:rPr>
              <a:t>bil</a:t>
            </a:r>
            <a:r>
              <a:rPr lang="en-US" sz="1300" dirty="0">
                <a:solidFill>
                  <a:schemeClr val="tx1"/>
                </a:solidFill>
              </a:rPr>
              <a:t>.</a:t>
            </a:r>
          </a:p>
          <a:p>
            <a:r>
              <a:rPr lang="en-US" sz="1300" dirty="0">
                <a:solidFill>
                  <a:schemeClr val="tx1"/>
                </a:solidFill>
              </a:rPr>
              <a:t>3.3%</a:t>
            </a: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FE68A7E4-2889-4759-B136-0578D058E3E8}"/>
              </a:ext>
            </a:extLst>
          </p:cNvPr>
          <p:cNvGrpSpPr/>
          <p:nvPr/>
        </p:nvGrpSpPr>
        <p:grpSpPr>
          <a:xfrm>
            <a:off x="4720424" y="7795782"/>
            <a:ext cx="1195873" cy="546607"/>
            <a:chOff x="505483" y="7743214"/>
            <a:chExt cx="1195873" cy="546607"/>
          </a:xfrm>
        </p:grpSpPr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54403ACB-57F9-4D4C-9C37-3595532F36C8}"/>
                </a:ext>
              </a:extLst>
            </p:cNvPr>
            <p:cNvSpPr txBox="1"/>
            <p:nvPr/>
          </p:nvSpPr>
          <p:spPr>
            <a:xfrm>
              <a:off x="584658" y="7966656"/>
              <a:ext cx="111669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defTabSz="403433">
                <a:defRPr sz="1100">
                  <a:solidFill>
                    <a:srgbClr val="002060"/>
                  </a:solidFill>
                  <a:latin typeface="Bahnschrift" panose="020B0502040204020203" pitchFamily="34" charset="0"/>
                </a:defRPr>
              </a:lvl1pPr>
            </a:lstStyle>
            <a:p>
              <a:r>
                <a:rPr lang="ms-MY" sz="1500" dirty="0">
                  <a:solidFill>
                    <a:srgbClr val="066235"/>
                  </a:solidFill>
                </a:rPr>
                <a:t>29.9%</a:t>
              </a:r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84F7EE43-17E2-4E6B-93ED-5328C2526149}"/>
                </a:ext>
              </a:extLst>
            </p:cNvPr>
            <p:cNvSpPr txBox="1"/>
            <p:nvPr/>
          </p:nvSpPr>
          <p:spPr>
            <a:xfrm>
              <a:off x="505483" y="7743214"/>
              <a:ext cx="11815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3428"/>
              <a:r>
                <a:rPr lang="en-US" sz="1600" dirty="0">
                  <a:solidFill>
                    <a:srgbClr val="066235"/>
                  </a:solidFill>
                  <a:latin typeface="Bahnschrift" panose="020B0502040204020203" pitchFamily="34" charset="0"/>
                </a:rPr>
                <a:t>RM11.2 </a:t>
              </a:r>
              <a:r>
                <a:rPr lang="en-US" sz="1600" dirty="0" err="1">
                  <a:solidFill>
                    <a:srgbClr val="066235"/>
                  </a:solidFill>
                  <a:latin typeface="Bahnschrift" panose="020B0502040204020203" pitchFamily="34" charset="0"/>
                </a:rPr>
                <a:t>bil</a:t>
              </a:r>
              <a:r>
                <a:rPr lang="en-US" sz="1600" dirty="0">
                  <a:solidFill>
                    <a:srgbClr val="002060"/>
                  </a:solidFill>
                  <a:latin typeface="Bahnschrift" panose="020B0502040204020203" pitchFamily="34" charset="0"/>
                </a:rPr>
                <a:t>.</a:t>
              </a:r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916675FD-68DB-4C18-BCD0-F5F9DD2BFDB9}"/>
              </a:ext>
            </a:extLst>
          </p:cNvPr>
          <p:cNvGrpSpPr/>
          <p:nvPr/>
        </p:nvGrpSpPr>
        <p:grpSpPr>
          <a:xfrm>
            <a:off x="4740235" y="6602463"/>
            <a:ext cx="1181593" cy="536345"/>
            <a:chOff x="4612621" y="6602463"/>
            <a:chExt cx="1181593" cy="536345"/>
          </a:xfrm>
        </p:grpSpPr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A6462BCD-9D08-4DA8-AFB3-C63FDBC339A9}"/>
                </a:ext>
              </a:extLst>
            </p:cNvPr>
            <p:cNvGrpSpPr/>
            <p:nvPr/>
          </p:nvGrpSpPr>
          <p:grpSpPr>
            <a:xfrm>
              <a:off x="4612621" y="6602463"/>
              <a:ext cx="1181593" cy="536345"/>
              <a:chOff x="505483" y="7743214"/>
              <a:chExt cx="1181593" cy="536345"/>
            </a:xfrm>
          </p:grpSpPr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1721462F-E7EC-47C3-8C31-73123BEDA5D5}"/>
                  </a:ext>
                </a:extLst>
              </p:cNvPr>
              <p:cNvSpPr txBox="1"/>
              <p:nvPr/>
            </p:nvSpPr>
            <p:spPr>
              <a:xfrm>
                <a:off x="556995" y="7956394"/>
                <a:ext cx="111669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 defTabSz="403433">
                  <a:defRPr sz="1100">
                    <a:solidFill>
                      <a:srgbClr val="002060"/>
                    </a:solidFill>
                    <a:latin typeface="Bahnschrift" panose="020B0502040204020203" pitchFamily="34" charset="0"/>
                  </a:defRPr>
                </a:lvl1pPr>
              </a:lstStyle>
              <a:p>
                <a:r>
                  <a:rPr lang="ms-MY" sz="1500" dirty="0">
                    <a:solidFill>
                      <a:srgbClr val="066235"/>
                    </a:solidFill>
                  </a:rPr>
                  <a:t>28.1%</a:t>
                </a:r>
              </a:p>
            </p:txBody>
          </p:sp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C047DA6E-7E6B-426B-BD5E-BE722BD47A85}"/>
                  </a:ext>
                </a:extLst>
              </p:cNvPr>
              <p:cNvSpPr txBox="1"/>
              <p:nvPr/>
            </p:nvSpPr>
            <p:spPr>
              <a:xfrm>
                <a:off x="505483" y="7743214"/>
                <a:ext cx="11815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03428"/>
                <a:r>
                  <a:rPr lang="en-US" sz="1600" dirty="0">
                    <a:solidFill>
                      <a:srgbClr val="066235"/>
                    </a:solidFill>
                    <a:latin typeface="Bahnschrift" panose="020B0502040204020203" pitchFamily="34" charset="0"/>
                  </a:rPr>
                  <a:t>RM17.3 </a:t>
                </a:r>
                <a:r>
                  <a:rPr lang="en-US" sz="1600" dirty="0" err="1">
                    <a:solidFill>
                      <a:srgbClr val="066235"/>
                    </a:solidFill>
                    <a:latin typeface="Bahnschrift" panose="020B0502040204020203" pitchFamily="34" charset="0"/>
                  </a:rPr>
                  <a:t>bil</a:t>
                </a:r>
                <a:r>
                  <a:rPr lang="en-US" sz="1600" dirty="0">
                    <a:solidFill>
                      <a:srgbClr val="066235"/>
                    </a:solidFill>
                    <a:latin typeface="Bahnschrift" panose="020B0502040204020203" pitchFamily="34" charset="0"/>
                  </a:rPr>
                  <a:t>.</a:t>
                </a:r>
              </a:p>
            </p:txBody>
          </p:sp>
        </p:grpSp>
        <p:pic>
          <p:nvPicPr>
            <p:cNvPr id="285" name="Picture 284">
              <a:extLst>
                <a:ext uri="{FF2B5EF4-FFF2-40B4-BE49-F238E27FC236}">
                  <a16:creationId xmlns:a16="http://schemas.microsoft.com/office/drawing/2014/main" id="{F8BB58CC-2B64-4D6E-B2C9-A4041A0A7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6" t="47866" r="50605" b="19328"/>
            <a:stretch/>
          </p:blipFill>
          <p:spPr>
            <a:xfrm flipV="1">
              <a:off x="4819045" y="6912428"/>
              <a:ext cx="139598" cy="144000"/>
            </a:xfrm>
            <a:prstGeom prst="rect">
              <a:avLst/>
            </a:prstGeom>
          </p:spPr>
        </p:pic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70CE1865-3A80-4D6D-BFE1-564BE4E06983}"/>
              </a:ext>
            </a:extLst>
          </p:cNvPr>
          <p:cNvGrpSpPr/>
          <p:nvPr/>
        </p:nvGrpSpPr>
        <p:grpSpPr>
          <a:xfrm>
            <a:off x="3155878" y="6612402"/>
            <a:ext cx="1181593" cy="536345"/>
            <a:chOff x="3028264" y="6612402"/>
            <a:chExt cx="1181593" cy="536345"/>
          </a:xfrm>
        </p:grpSpPr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3361B20A-2F6D-46F1-9361-E689C6CF59FD}"/>
                </a:ext>
              </a:extLst>
            </p:cNvPr>
            <p:cNvGrpSpPr/>
            <p:nvPr/>
          </p:nvGrpSpPr>
          <p:grpSpPr>
            <a:xfrm>
              <a:off x="3028264" y="6612402"/>
              <a:ext cx="1181593" cy="536345"/>
              <a:chOff x="505483" y="7743214"/>
              <a:chExt cx="1181593" cy="536345"/>
            </a:xfrm>
          </p:grpSpPr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600B2D1E-B8FB-4EDF-AFDC-BF49A63247F2}"/>
                  </a:ext>
                </a:extLst>
              </p:cNvPr>
              <p:cNvSpPr txBox="1"/>
              <p:nvPr/>
            </p:nvSpPr>
            <p:spPr>
              <a:xfrm>
                <a:off x="544117" y="7956394"/>
                <a:ext cx="111669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 defTabSz="403433">
                  <a:defRPr sz="1100">
                    <a:solidFill>
                      <a:srgbClr val="002060"/>
                    </a:solidFill>
                    <a:latin typeface="Bahnschrift" panose="020B0502040204020203" pitchFamily="34" charset="0"/>
                  </a:defRPr>
                </a:lvl1pPr>
              </a:lstStyle>
              <a:p>
                <a:r>
                  <a:rPr lang="ms-MY" sz="1500" dirty="0">
                    <a:solidFill>
                      <a:srgbClr val="066235"/>
                    </a:solidFill>
                  </a:rPr>
                  <a:t>19.7%</a:t>
                </a:r>
              </a:p>
            </p:txBody>
          </p:sp>
          <p:sp>
            <p:nvSpPr>
              <p:cNvPr id="302" name="TextBox 301">
                <a:extLst>
                  <a:ext uri="{FF2B5EF4-FFF2-40B4-BE49-F238E27FC236}">
                    <a16:creationId xmlns:a16="http://schemas.microsoft.com/office/drawing/2014/main" id="{EF4CF865-0600-4A0A-A005-A7CD4714FEC6}"/>
                  </a:ext>
                </a:extLst>
              </p:cNvPr>
              <p:cNvSpPr txBox="1"/>
              <p:nvPr/>
            </p:nvSpPr>
            <p:spPr>
              <a:xfrm>
                <a:off x="505483" y="7743214"/>
                <a:ext cx="11815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03428"/>
                <a:r>
                  <a:rPr lang="en-US" sz="1600" dirty="0">
                    <a:solidFill>
                      <a:srgbClr val="066235"/>
                    </a:solidFill>
                    <a:latin typeface="Bahnschrift" panose="020B0502040204020203" pitchFamily="34" charset="0"/>
                  </a:rPr>
                  <a:t>RM20.9 </a:t>
                </a:r>
                <a:r>
                  <a:rPr lang="en-US" sz="1600" dirty="0" err="1">
                    <a:solidFill>
                      <a:srgbClr val="066235"/>
                    </a:solidFill>
                    <a:latin typeface="Bahnschrift" panose="020B0502040204020203" pitchFamily="34" charset="0"/>
                  </a:rPr>
                  <a:t>bil</a:t>
                </a:r>
                <a:r>
                  <a:rPr lang="en-US" sz="1600" dirty="0">
                    <a:solidFill>
                      <a:srgbClr val="066235"/>
                    </a:solidFill>
                    <a:latin typeface="Bahnschrift" panose="020B0502040204020203" pitchFamily="34" charset="0"/>
                  </a:rPr>
                  <a:t>.</a:t>
                </a:r>
              </a:p>
            </p:txBody>
          </p:sp>
        </p:grpSp>
        <p:pic>
          <p:nvPicPr>
            <p:cNvPr id="300" name="Picture 299">
              <a:extLst>
                <a:ext uri="{FF2B5EF4-FFF2-40B4-BE49-F238E27FC236}">
                  <a16:creationId xmlns:a16="http://schemas.microsoft.com/office/drawing/2014/main" id="{BFA8488F-CE94-4094-85AA-48F422F2C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6" t="47866" r="50605" b="19328"/>
            <a:stretch/>
          </p:blipFill>
          <p:spPr>
            <a:xfrm flipV="1">
              <a:off x="3236005" y="6916141"/>
              <a:ext cx="139598" cy="144000"/>
            </a:xfrm>
            <a:prstGeom prst="rect">
              <a:avLst/>
            </a:prstGeom>
          </p:spPr>
        </p:pic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E1C8718A-EB7E-4D0D-9BCE-0F50B5B77160}"/>
              </a:ext>
            </a:extLst>
          </p:cNvPr>
          <p:cNvGrpSpPr/>
          <p:nvPr/>
        </p:nvGrpSpPr>
        <p:grpSpPr>
          <a:xfrm>
            <a:off x="3155878" y="7805721"/>
            <a:ext cx="1181593" cy="536345"/>
            <a:chOff x="505483" y="7743214"/>
            <a:chExt cx="1181593" cy="536345"/>
          </a:xfrm>
        </p:grpSpPr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5B19946A-16E7-49B2-B4A9-FC3EC0BAF48F}"/>
                </a:ext>
              </a:extLst>
            </p:cNvPr>
            <p:cNvSpPr txBox="1"/>
            <p:nvPr/>
          </p:nvSpPr>
          <p:spPr>
            <a:xfrm>
              <a:off x="511922" y="7956394"/>
              <a:ext cx="111669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defTabSz="403433">
                <a:defRPr sz="1100">
                  <a:solidFill>
                    <a:srgbClr val="002060"/>
                  </a:solidFill>
                  <a:latin typeface="Bahnschrift" panose="020B0502040204020203" pitchFamily="34" charset="0"/>
                </a:defRPr>
              </a:lvl1pPr>
            </a:lstStyle>
            <a:p>
              <a:r>
                <a:rPr lang="ms-MY" sz="1500" dirty="0">
                  <a:solidFill>
                    <a:srgbClr val="066235"/>
                  </a:solidFill>
                </a:rPr>
                <a:t>7.7%</a:t>
              </a:r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25B37313-25FE-4C86-8C5F-872648A4AD1D}"/>
                </a:ext>
              </a:extLst>
            </p:cNvPr>
            <p:cNvSpPr txBox="1"/>
            <p:nvPr/>
          </p:nvSpPr>
          <p:spPr>
            <a:xfrm>
              <a:off x="505483" y="7743214"/>
              <a:ext cx="11815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3428"/>
              <a:r>
                <a:rPr lang="en-US" sz="1600" dirty="0">
                  <a:solidFill>
                    <a:srgbClr val="066235"/>
                  </a:solidFill>
                  <a:latin typeface="Bahnschrift" panose="020B0502040204020203" pitchFamily="34" charset="0"/>
                </a:rPr>
                <a:t>RM12.9 </a:t>
              </a:r>
              <a:r>
                <a:rPr lang="en-US" sz="1600" dirty="0" err="1">
                  <a:solidFill>
                    <a:srgbClr val="066235"/>
                  </a:solidFill>
                  <a:latin typeface="Bahnschrift" panose="020B0502040204020203" pitchFamily="34" charset="0"/>
                </a:rPr>
                <a:t>bil</a:t>
              </a:r>
              <a:r>
                <a:rPr lang="en-US" sz="1600" dirty="0">
                  <a:solidFill>
                    <a:srgbClr val="002060"/>
                  </a:solidFill>
                  <a:latin typeface="Bahnschrift" panose="020B0502040204020203" pitchFamily="34" charset="0"/>
                </a:rPr>
                <a:t>.</a:t>
              </a:r>
            </a:p>
          </p:txBody>
        </p: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10D61154-341B-453D-BF1F-51685C612DCD}"/>
              </a:ext>
            </a:extLst>
          </p:cNvPr>
          <p:cNvGrpSpPr/>
          <p:nvPr/>
        </p:nvGrpSpPr>
        <p:grpSpPr>
          <a:xfrm>
            <a:off x="1588701" y="7806782"/>
            <a:ext cx="1181593" cy="536345"/>
            <a:chOff x="1412359" y="7847925"/>
            <a:chExt cx="1181593" cy="536345"/>
          </a:xfrm>
        </p:grpSpPr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0FA4F30C-2CEE-41CF-B1E9-53FEDA332821}"/>
                </a:ext>
              </a:extLst>
            </p:cNvPr>
            <p:cNvGrpSpPr/>
            <p:nvPr/>
          </p:nvGrpSpPr>
          <p:grpSpPr>
            <a:xfrm>
              <a:off x="1412359" y="7847925"/>
              <a:ext cx="1181593" cy="536345"/>
              <a:chOff x="505483" y="7743214"/>
              <a:chExt cx="1181593" cy="536345"/>
            </a:xfrm>
          </p:grpSpPr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95E565D7-8C56-4CCB-B05C-AA11CA7F9F0F}"/>
                  </a:ext>
                </a:extLst>
              </p:cNvPr>
              <p:cNvSpPr txBox="1"/>
              <p:nvPr/>
            </p:nvSpPr>
            <p:spPr>
              <a:xfrm>
                <a:off x="505483" y="7956394"/>
                <a:ext cx="111669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 defTabSz="403433">
                  <a:defRPr sz="1100">
                    <a:solidFill>
                      <a:srgbClr val="002060"/>
                    </a:solidFill>
                    <a:latin typeface="Bahnschrift" panose="020B0502040204020203" pitchFamily="34" charset="0"/>
                  </a:defRPr>
                </a:lvl1pPr>
              </a:lstStyle>
              <a:p>
                <a:r>
                  <a:rPr lang="ms-MY" sz="1500" dirty="0">
                    <a:solidFill>
                      <a:srgbClr val="066235"/>
                    </a:solidFill>
                  </a:rPr>
                  <a:t>9.4%</a:t>
                </a:r>
              </a:p>
            </p:txBody>
          </p:sp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E8949BF4-0B1E-474F-AAD3-0E20CFFE0562}"/>
                  </a:ext>
                </a:extLst>
              </p:cNvPr>
              <p:cNvSpPr txBox="1"/>
              <p:nvPr/>
            </p:nvSpPr>
            <p:spPr>
              <a:xfrm>
                <a:off x="505483" y="7743214"/>
                <a:ext cx="11815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03428"/>
                <a:r>
                  <a:rPr lang="en-US" sz="1600" dirty="0">
                    <a:solidFill>
                      <a:srgbClr val="066235"/>
                    </a:solidFill>
                    <a:latin typeface="Bahnschrift" panose="020B0502040204020203" pitchFamily="34" charset="0"/>
                  </a:rPr>
                  <a:t>RM28.1 </a:t>
                </a:r>
                <a:r>
                  <a:rPr lang="en-US" sz="1600" dirty="0" err="1">
                    <a:solidFill>
                      <a:srgbClr val="066235"/>
                    </a:solidFill>
                    <a:latin typeface="Bahnschrift" panose="020B0502040204020203" pitchFamily="34" charset="0"/>
                  </a:rPr>
                  <a:t>bil</a:t>
                </a:r>
                <a:r>
                  <a:rPr lang="en-US" sz="1600" dirty="0">
                    <a:solidFill>
                      <a:srgbClr val="002060"/>
                    </a:solidFill>
                    <a:latin typeface="Bahnschrift" panose="020B0502040204020203" pitchFamily="34" charset="0"/>
                  </a:rPr>
                  <a:t>.</a:t>
                </a:r>
              </a:p>
            </p:txBody>
          </p:sp>
        </p:grpSp>
        <p:pic>
          <p:nvPicPr>
            <p:cNvPr id="323" name="Picture 322">
              <a:extLst>
                <a:ext uri="{FF2B5EF4-FFF2-40B4-BE49-F238E27FC236}">
                  <a16:creationId xmlns:a16="http://schemas.microsoft.com/office/drawing/2014/main" id="{5A3A0F55-DF7F-4F7A-8522-E9803B0C20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6" t="47866" r="50605" b="19328"/>
            <a:stretch/>
          </p:blipFill>
          <p:spPr>
            <a:xfrm flipV="1">
              <a:off x="1615594" y="8147890"/>
              <a:ext cx="139598" cy="144000"/>
            </a:xfrm>
            <a:prstGeom prst="rect">
              <a:avLst/>
            </a:prstGeom>
          </p:spPr>
        </p:pic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75699639-17C2-42D0-9970-FDB2CB2393A3}"/>
              </a:ext>
            </a:extLst>
          </p:cNvPr>
          <p:cNvGrpSpPr/>
          <p:nvPr/>
        </p:nvGrpSpPr>
        <p:grpSpPr>
          <a:xfrm>
            <a:off x="1584700" y="6595855"/>
            <a:ext cx="1181593" cy="536345"/>
            <a:chOff x="505483" y="7743214"/>
            <a:chExt cx="1181593" cy="536345"/>
          </a:xfrm>
        </p:grpSpPr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C5212285-C0C8-4118-A2DD-EAA560D34675}"/>
                </a:ext>
              </a:extLst>
            </p:cNvPr>
            <p:cNvSpPr txBox="1"/>
            <p:nvPr/>
          </p:nvSpPr>
          <p:spPr>
            <a:xfrm>
              <a:off x="537678" y="7956394"/>
              <a:ext cx="111669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defTabSz="403433">
                <a:defRPr sz="1100">
                  <a:solidFill>
                    <a:srgbClr val="002060"/>
                  </a:solidFill>
                  <a:latin typeface="Bahnschrift" panose="020B0502040204020203" pitchFamily="34" charset="0"/>
                </a:defRPr>
              </a:lvl1pPr>
            </a:lstStyle>
            <a:p>
              <a:r>
                <a:rPr lang="ms-MY" sz="1500" dirty="0">
                  <a:solidFill>
                    <a:srgbClr val="066235"/>
                  </a:solidFill>
                </a:rPr>
                <a:t>4.0%</a:t>
              </a:r>
            </a:p>
          </p:txBody>
        </p: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4DAB327E-FD13-4B4F-9617-E55901F0D0D5}"/>
                </a:ext>
              </a:extLst>
            </p:cNvPr>
            <p:cNvSpPr txBox="1"/>
            <p:nvPr/>
          </p:nvSpPr>
          <p:spPr>
            <a:xfrm>
              <a:off x="505483" y="7743214"/>
              <a:ext cx="11815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3428"/>
              <a:r>
                <a:rPr lang="en-US" sz="1600" dirty="0">
                  <a:solidFill>
                    <a:srgbClr val="066235"/>
                  </a:solidFill>
                  <a:latin typeface="Bahnschrift" panose="020B0502040204020203" pitchFamily="34" charset="0"/>
                </a:rPr>
                <a:t>RM13.3 </a:t>
              </a:r>
              <a:r>
                <a:rPr lang="en-US" sz="1600" dirty="0" err="1">
                  <a:solidFill>
                    <a:srgbClr val="066235"/>
                  </a:solidFill>
                  <a:latin typeface="Bahnschrift" panose="020B0502040204020203" pitchFamily="34" charset="0"/>
                </a:rPr>
                <a:t>bil</a:t>
              </a:r>
              <a:r>
                <a:rPr lang="en-US" sz="1600" dirty="0">
                  <a:solidFill>
                    <a:srgbClr val="066235"/>
                  </a:solidFill>
                  <a:latin typeface="Bahnschrift" panose="020B0502040204020203" pitchFamily="34" charset="0"/>
                </a:rPr>
                <a:t>.</a:t>
              </a:r>
            </a:p>
          </p:txBody>
        </p:sp>
      </p:grpSp>
      <p:pic>
        <p:nvPicPr>
          <p:cNvPr id="329" name="Picture 328">
            <a:extLst>
              <a:ext uri="{FF2B5EF4-FFF2-40B4-BE49-F238E27FC236}">
                <a16:creationId xmlns:a16="http://schemas.microsoft.com/office/drawing/2014/main" id="{44EE3FDD-377B-4ABA-AA56-2B707F0AD60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9" t="47866" r="7280" b="20474"/>
          <a:stretch/>
        </p:blipFill>
        <p:spPr>
          <a:xfrm flipV="1">
            <a:off x="1805791" y="6916957"/>
            <a:ext cx="140400" cy="142161"/>
          </a:xfrm>
          <a:prstGeom prst="rect">
            <a:avLst/>
          </a:prstGeom>
        </p:spPr>
      </p:pic>
      <p:pic>
        <p:nvPicPr>
          <p:cNvPr id="330" name="Picture 329">
            <a:extLst>
              <a:ext uri="{FF2B5EF4-FFF2-40B4-BE49-F238E27FC236}">
                <a16:creationId xmlns:a16="http://schemas.microsoft.com/office/drawing/2014/main" id="{6F79E995-21A1-433B-B312-120DAA57E68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" t="47866" r="50605" b="19328"/>
          <a:stretch/>
        </p:blipFill>
        <p:spPr>
          <a:xfrm flipV="1">
            <a:off x="4945171" y="8121933"/>
            <a:ext cx="139598" cy="144000"/>
          </a:xfrm>
          <a:prstGeom prst="rect">
            <a:avLst/>
          </a:prstGeom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CAF3C7BF-AA60-4623-ADB0-0906C980A3E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9" t="47866" r="7280" b="20474"/>
          <a:stretch/>
        </p:blipFill>
        <p:spPr>
          <a:xfrm flipV="1">
            <a:off x="3363218" y="8106747"/>
            <a:ext cx="140400" cy="142161"/>
          </a:xfrm>
          <a:prstGeom prst="rect">
            <a:avLst/>
          </a:prstGeom>
        </p:spPr>
      </p:pic>
      <p:grpSp>
        <p:nvGrpSpPr>
          <p:cNvPr id="332" name="Group 331">
            <a:extLst>
              <a:ext uri="{FF2B5EF4-FFF2-40B4-BE49-F238E27FC236}">
                <a16:creationId xmlns:a16="http://schemas.microsoft.com/office/drawing/2014/main" id="{75E4EDA0-5C69-4477-B8D0-C512B1543EB6}"/>
              </a:ext>
            </a:extLst>
          </p:cNvPr>
          <p:cNvGrpSpPr/>
          <p:nvPr/>
        </p:nvGrpSpPr>
        <p:grpSpPr>
          <a:xfrm>
            <a:off x="8509193" y="7356392"/>
            <a:ext cx="1427213" cy="836393"/>
            <a:chOff x="3018094" y="1752074"/>
            <a:chExt cx="1354921" cy="836393"/>
          </a:xfrm>
        </p:grpSpPr>
        <p:sp>
          <p:nvSpPr>
            <p:cNvPr id="333" name="Speech Bubble: Rectangle 160">
              <a:extLst>
                <a:ext uri="{FF2B5EF4-FFF2-40B4-BE49-F238E27FC236}">
                  <a16:creationId xmlns:a16="http://schemas.microsoft.com/office/drawing/2014/main" id="{B2240E80-822F-420A-B2F7-9578701F9CC5}"/>
                </a:ext>
              </a:extLst>
            </p:cNvPr>
            <p:cNvSpPr/>
            <p:nvPr/>
          </p:nvSpPr>
          <p:spPr>
            <a:xfrm>
              <a:off x="3239993" y="1853613"/>
              <a:ext cx="1133022" cy="678274"/>
            </a:xfrm>
            <a:custGeom>
              <a:avLst/>
              <a:gdLst>
                <a:gd name="connsiteX0" fmla="*/ 0 w 1423112"/>
                <a:gd name="connsiteY0" fmla="*/ 0 h 792979"/>
                <a:gd name="connsiteX1" fmla="*/ 237185 w 1423112"/>
                <a:gd name="connsiteY1" fmla="*/ 0 h 792979"/>
                <a:gd name="connsiteX2" fmla="*/ 237185 w 1423112"/>
                <a:gd name="connsiteY2" fmla="*/ 0 h 792979"/>
                <a:gd name="connsiteX3" fmla="*/ 592963 w 1423112"/>
                <a:gd name="connsiteY3" fmla="*/ 0 h 792979"/>
                <a:gd name="connsiteX4" fmla="*/ 1423112 w 1423112"/>
                <a:gd name="connsiteY4" fmla="*/ 0 h 792979"/>
                <a:gd name="connsiteX5" fmla="*/ 1423112 w 1423112"/>
                <a:gd name="connsiteY5" fmla="*/ 462571 h 792979"/>
                <a:gd name="connsiteX6" fmla="*/ 1423112 w 1423112"/>
                <a:gd name="connsiteY6" fmla="*/ 462571 h 792979"/>
                <a:gd name="connsiteX7" fmla="*/ 1423112 w 1423112"/>
                <a:gd name="connsiteY7" fmla="*/ 660816 h 792979"/>
                <a:gd name="connsiteX8" fmla="*/ 1423112 w 1423112"/>
                <a:gd name="connsiteY8" fmla="*/ 792979 h 792979"/>
                <a:gd name="connsiteX9" fmla="*/ 592963 w 1423112"/>
                <a:gd name="connsiteY9" fmla="*/ 792979 h 792979"/>
                <a:gd name="connsiteX10" fmla="*/ 415079 w 1423112"/>
                <a:gd name="connsiteY10" fmla="*/ 892101 h 792979"/>
                <a:gd name="connsiteX11" fmla="*/ 237185 w 1423112"/>
                <a:gd name="connsiteY11" fmla="*/ 792979 h 792979"/>
                <a:gd name="connsiteX12" fmla="*/ 0 w 1423112"/>
                <a:gd name="connsiteY12" fmla="*/ 792979 h 792979"/>
                <a:gd name="connsiteX13" fmla="*/ 0 w 1423112"/>
                <a:gd name="connsiteY13" fmla="*/ 660816 h 792979"/>
                <a:gd name="connsiteX14" fmla="*/ 0 w 1423112"/>
                <a:gd name="connsiteY14" fmla="*/ 462571 h 792979"/>
                <a:gd name="connsiteX15" fmla="*/ 0 w 1423112"/>
                <a:gd name="connsiteY15" fmla="*/ 462571 h 792979"/>
                <a:gd name="connsiteX16" fmla="*/ 0 w 1423112"/>
                <a:gd name="connsiteY16" fmla="*/ 0 h 792979"/>
                <a:gd name="connsiteX0" fmla="*/ 0 w 1423112"/>
                <a:gd name="connsiteY0" fmla="*/ 0 h 892101"/>
                <a:gd name="connsiteX1" fmla="*/ 237185 w 1423112"/>
                <a:gd name="connsiteY1" fmla="*/ 0 h 892101"/>
                <a:gd name="connsiteX2" fmla="*/ 237185 w 1423112"/>
                <a:gd name="connsiteY2" fmla="*/ 0 h 892101"/>
                <a:gd name="connsiteX3" fmla="*/ 592963 w 1423112"/>
                <a:gd name="connsiteY3" fmla="*/ 0 h 892101"/>
                <a:gd name="connsiteX4" fmla="*/ 1423112 w 1423112"/>
                <a:gd name="connsiteY4" fmla="*/ 0 h 892101"/>
                <a:gd name="connsiteX5" fmla="*/ 1423112 w 1423112"/>
                <a:gd name="connsiteY5" fmla="*/ 462571 h 892101"/>
                <a:gd name="connsiteX6" fmla="*/ 1423112 w 1423112"/>
                <a:gd name="connsiteY6" fmla="*/ 462571 h 892101"/>
                <a:gd name="connsiteX7" fmla="*/ 1423112 w 1423112"/>
                <a:gd name="connsiteY7" fmla="*/ 660816 h 892101"/>
                <a:gd name="connsiteX8" fmla="*/ 1423112 w 1423112"/>
                <a:gd name="connsiteY8" fmla="*/ 792979 h 892101"/>
                <a:gd name="connsiteX9" fmla="*/ 506699 w 1423112"/>
                <a:gd name="connsiteY9" fmla="*/ 798730 h 892101"/>
                <a:gd name="connsiteX10" fmla="*/ 415079 w 1423112"/>
                <a:gd name="connsiteY10" fmla="*/ 892101 h 892101"/>
                <a:gd name="connsiteX11" fmla="*/ 237185 w 1423112"/>
                <a:gd name="connsiteY11" fmla="*/ 792979 h 892101"/>
                <a:gd name="connsiteX12" fmla="*/ 0 w 1423112"/>
                <a:gd name="connsiteY12" fmla="*/ 792979 h 892101"/>
                <a:gd name="connsiteX13" fmla="*/ 0 w 1423112"/>
                <a:gd name="connsiteY13" fmla="*/ 660816 h 892101"/>
                <a:gd name="connsiteX14" fmla="*/ 0 w 1423112"/>
                <a:gd name="connsiteY14" fmla="*/ 462571 h 892101"/>
                <a:gd name="connsiteX15" fmla="*/ 0 w 1423112"/>
                <a:gd name="connsiteY15" fmla="*/ 462571 h 892101"/>
                <a:gd name="connsiteX16" fmla="*/ 0 w 1423112"/>
                <a:gd name="connsiteY16" fmla="*/ 0 h 892101"/>
                <a:gd name="connsiteX0" fmla="*/ 0 w 1423112"/>
                <a:gd name="connsiteY0" fmla="*/ 0 h 892101"/>
                <a:gd name="connsiteX1" fmla="*/ 237185 w 1423112"/>
                <a:gd name="connsiteY1" fmla="*/ 0 h 892101"/>
                <a:gd name="connsiteX2" fmla="*/ 237185 w 1423112"/>
                <a:gd name="connsiteY2" fmla="*/ 0 h 892101"/>
                <a:gd name="connsiteX3" fmla="*/ 592963 w 1423112"/>
                <a:gd name="connsiteY3" fmla="*/ 0 h 892101"/>
                <a:gd name="connsiteX4" fmla="*/ 1423112 w 1423112"/>
                <a:gd name="connsiteY4" fmla="*/ 0 h 892101"/>
                <a:gd name="connsiteX5" fmla="*/ 1423112 w 1423112"/>
                <a:gd name="connsiteY5" fmla="*/ 462571 h 892101"/>
                <a:gd name="connsiteX6" fmla="*/ 1423112 w 1423112"/>
                <a:gd name="connsiteY6" fmla="*/ 462571 h 892101"/>
                <a:gd name="connsiteX7" fmla="*/ 1423112 w 1423112"/>
                <a:gd name="connsiteY7" fmla="*/ 660816 h 892101"/>
                <a:gd name="connsiteX8" fmla="*/ 1423112 w 1423112"/>
                <a:gd name="connsiteY8" fmla="*/ 792979 h 892101"/>
                <a:gd name="connsiteX9" fmla="*/ 437688 w 1423112"/>
                <a:gd name="connsiteY9" fmla="*/ 792979 h 892101"/>
                <a:gd name="connsiteX10" fmla="*/ 415079 w 1423112"/>
                <a:gd name="connsiteY10" fmla="*/ 892101 h 892101"/>
                <a:gd name="connsiteX11" fmla="*/ 237185 w 1423112"/>
                <a:gd name="connsiteY11" fmla="*/ 792979 h 892101"/>
                <a:gd name="connsiteX12" fmla="*/ 0 w 1423112"/>
                <a:gd name="connsiteY12" fmla="*/ 792979 h 892101"/>
                <a:gd name="connsiteX13" fmla="*/ 0 w 1423112"/>
                <a:gd name="connsiteY13" fmla="*/ 660816 h 892101"/>
                <a:gd name="connsiteX14" fmla="*/ 0 w 1423112"/>
                <a:gd name="connsiteY14" fmla="*/ 462571 h 892101"/>
                <a:gd name="connsiteX15" fmla="*/ 0 w 1423112"/>
                <a:gd name="connsiteY15" fmla="*/ 462571 h 892101"/>
                <a:gd name="connsiteX16" fmla="*/ 0 w 1423112"/>
                <a:gd name="connsiteY16" fmla="*/ 0 h 89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23112" h="892101">
                  <a:moveTo>
                    <a:pt x="0" y="0"/>
                  </a:moveTo>
                  <a:lnTo>
                    <a:pt x="237185" y="0"/>
                  </a:lnTo>
                  <a:lnTo>
                    <a:pt x="237185" y="0"/>
                  </a:lnTo>
                  <a:lnTo>
                    <a:pt x="592963" y="0"/>
                  </a:lnTo>
                  <a:lnTo>
                    <a:pt x="1423112" y="0"/>
                  </a:lnTo>
                  <a:lnTo>
                    <a:pt x="1423112" y="462571"/>
                  </a:lnTo>
                  <a:lnTo>
                    <a:pt x="1423112" y="462571"/>
                  </a:lnTo>
                  <a:lnTo>
                    <a:pt x="1423112" y="660816"/>
                  </a:lnTo>
                  <a:lnTo>
                    <a:pt x="1423112" y="792979"/>
                  </a:lnTo>
                  <a:lnTo>
                    <a:pt x="437688" y="792979"/>
                  </a:lnTo>
                  <a:lnTo>
                    <a:pt x="415079" y="892101"/>
                  </a:lnTo>
                  <a:lnTo>
                    <a:pt x="237185" y="792979"/>
                  </a:lnTo>
                  <a:lnTo>
                    <a:pt x="0" y="792979"/>
                  </a:lnTo>
                  <a:lnTo>
                    <a:pt x="0" y="660816"/>
                  </a:lnTo>
                  <a:lnTo>
                    <a:pt x="0" y="462571"/>
                  </a:lnTo>
                  <a:lnTo>
                    <a:pt x="0" y="462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D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>
                <a:solidFill>
                  <a:schemeClr val="tx1"/>
                </a:solidFill>
                <a:latin typeface="Bahnschrift SemiCondensed" panose="020B0502040204020203" pitchFamily="34" charset="0"/>
              </a:endParaRPr>
            </a:p>
          </p:txBody>
        </p:sp>
        <p:sp>
          <p:nvSpPr>
            <p:cNvPr id="334" name="Google Shape;1537;p31">
              <a:extLst>
                <a:ext uri="{FF2B5EF4-FFF2-40B4-BE49-F238E27FC236}">
                  <a16:creationId xmlns:a16="http://schemas.microsoft.com/office/drawing/2014/main" id="{60F2FA21-3BC6-4D35-808B-B2B5B9C85245}"/>
                </a:ext>
              </a:extLst>
            </p:cNvPr>
            <p:cNvSpPr txBox="1"/>
            <p:nvPr/>
          </p:nvSpPr>
          <p:spPr>
            <a:xfrm>
              <a:off x="3288710" y="1959841"/>
              <a:ext cx="1058505" cy="6286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3" tIns="102853" rIns="102853" bIns="102853" anchor="t" anchorCtr="0">
              <a:noAutofit/>
            </a:bodyPr>
            <a:lstStyle/>
            <a:p>
              <a:pPr algn="ctr" defTabSz="1028700">
                <a:lnSpc>
                  <a:spcPts val="1300"/>
                </a:lnSpc>
                <a:buClr>
                  <a:srgbClr val="000000"/>
                </a:buClr>
              </a:pPr>
              <a:r>
                <a:rPr lang="en" sz="1300" kern="0" spc="100" dirty="0">
                  <a:latin typeface="Bahnschrift SemiCondensed" panose="020B0502040204020203" pitchFamily="34" charset="0"/>
                  <a:ea typeface="Roboto"/>
                  <a:cs typeface="Roboto"/>
                  <a:sym typeface="Roboto"/>
                </a:rPr>
                <a:t>RM25.4 bil.</a:t>
              </a:r>
            </a:p>
            <a:p>
              <a:pPr algn="ctr" defTabSz="1028700">
                <a:lnSpc>
                  <a:spcPts val="1300"/>
                </a:lnSpc>
                <a:buClr>
                  <a:srgbClr val="000000"/>
                </a:buClr>
              </a:pPr>
              <a:r>
                <a:rPr lang="en" sz="1300" kern="0" spc="100" dirty="0">
                  <a:latin typeface="Bahnschrift SemiCondensed" panose="020B0502040204020203" pitchFamily="34" charset="0"/>
                  <a:ea typeface="Roboto"/>
                  <a:cs typeface="Roboto"/>
                  <a:sym typeface="Roboto"/>
                </a:rPr>
                <a:t>7.9%</a:t>
              </a:r>
              <a:endParaRPr sz="1300" kern="0" spc="100" dirty="0">
                <a:latin typeface="Bahnschrift SemiCondensed" panose="020B0502040204020203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7" name="Google Shape;1541;p31">
              <a:extLst>
                <a:ext uri="{FF2B5EF4-FFF2-40B4-BE49-F238E27FC236}">
                  <a16:creationId xmlns:a16="http://schemas.microsoft.com/office/drawing/2014/main" id="{CF0CB2FE-1955-4AD4-9D7B-1976767DE797}"/>
                </a:ext>
              </a:extLst>
            </p:cNvPr>
            <p:cNvSpPr txBox="1"/>
            <p:nvPr/>
          </p:nvSpPr>
          <p:spPr>
            <a:xfrm>
              <a:off x="3018094" y="1752074"/>
              <a:ext cx="989460" cy="25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3" tIns="102853" rIns="102853" bIns="102853" anchor="t" anchorCtr="0">
              <a:noAutofit/>
            </a:bodyPr>
            <a:lstStyle/>
            <a:p>
              <a:pPr algn="ctr" defTabSz="1028700">
                <a:buClr>
                  <a:srgbClr val="000000"/>
                </a:buClr>
              </a:pPr>
              <a:r>
                <a:rPr lang="en" sz="1200" b="1" kern="0" dirty="0">
                  <a:latin typeface="Bahnschrift SemiCondensed" panose="020B0502040204020203" pitchFamily="34" charset="0"/>
                  <a:ea typeface="Fira Sans Extra Condensed"/>
                  <a:cs typeface="Fira Sans Extra Condensed"/>
                  <a:sym typeface="Fira Sans Extra Condensed"/>
                </a:rPr>
                <a:t>IMPORT</a:t>
              </a:r>
              <a:endParaRPr sz="1200" b="1" kern="0" dirty="0">
                <a:latin typeface="Bahnschrift SemiCondensed" panose="020B0502040204020203" pitchFamily="3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1E7D5D5B-0134-40E3-A195-46451DDFC486}"/>
              </a:ext>
            </a:extLst>
          </p:cNvPr>
          <p:cNvGrpSpPr/>
          <p:nvPr/>
        </p:nvGrpSpPr>
        <p:grpSpPr>
          <a:xfrm>
            <a:off x="8433863" y="6490052"/>
            <a:ext cx="1373714" cy="866282"/>
            <a:chOff x="1502909" y="1690736"/>
            <a:chExt cx="1373714" cy="866282"/>
          </a:xfrm>
        </p:grpSpPr>
        <p:sp>
          <p:nvSpPr>
            <p:cNvPr id="350" name="Speech Bubble: Rectangle 160">
              <a:extLst>
                <a:ext uri="{FF2B5EF4-FFF2-40B4-BE49-F238E27FC236}">
                  <a16:creationId xmlns:a16="http://schemas.microsoft.com/office/drawing/2014/main" id="{45214688-9FED-4B73-AEB1-0A66F0C9917D}"/>
                </a:ext>
              </a:extLst>
            </p:cNvPr>
            <p:cNvSpPr/>
            <p:nvPr/>
          </p:nvSpPr>
          <p:spPr>
            <a:xfrm>
              <a:off x="1668410" y="1783172"/>
              <a:ext cx="1208213" cy="736935"/>
            </a:xfrm>
            <a:custGeom>
              <a:avLst/>
              <a:gdLst>
                <a:gd name="connsiteX0" fmla="*/ 0 w 1423112"/>
                <a:gd name="connsiteY0" fmla="*/ 0 h 792979"/>
                <a:gd name="connsiteX1" fmla="*/ 237185 w 1423112"/>
                <a:gd name="connsiteY1" fmla="*/ 0 h 792979"/>
                <a:gd name="connsiteX2" fmla="*/ 237185 w 1423112"/>
                <a:gd name="connsiteY2" fmla="*/ 0 h 792979"/>
                <a:gd name="connsiteX3" fmla="*/ 592963 w 1423112"/>
                <a:gd name="connsiteY3" fmla="*/ 0 h 792979"/>
                <a:gd name="connsiteX4" fmla="*/ 1423112 w 1423112"/>
                <a:gd name="connsiteY4" fmla="*/ 0 h 792979"/>
                <a:gd name="connsiteX5" fmla="*/ 1423112 w 1423112"/>
                <a:gd name="connsiteY5" fmla="*/ 462571 h 792979"/>
                <a:gd name="connsiteX6" fmla="*/ 1423112 w 1423112"/>
                <a:gd name="connsiteY6" fmla="*/ 462571 h 792979"/>
                <a:gd name="connsiteX7" fmla="*/ 1423112 w 1423112"/>
                <a:gd name="connsiteY7" fmla="*/ 660816 h 792979"/>
                <a:gd name="connsiteX8" fmla="*/ 1423112 w 1423112"/>
                <a:gd name="connsiteY8" fmla="*/ 792979 h 792979"/>
                <a:gd name="connsiteX9" fmla="*/ 592963 w 1423112"/>
                <a:gd name="connsiteY9" fmla="*/ 792979 h 792979"/>
                <a:gd name="connsiteX10" fmla="*/ 415079 w 1423112"/>
                <a:gd name="connsiteY10" fmla="*/ 892101 h 792979"/>
                <a:gd name="connsiteX11" fmla="*/ 237185 w 1423112"/>
                <a:gd name="connsiteY11" fmla="*/ 792979 h 792979"/>
                <a:gd name="connsiteX12" fmla="*/ 0 w 1423112"/>
                <a:gd name="connsiteY12" fmla="*/ 792979 h 792979"/>
                <a:gd name="connsiteX13" fmla="*/ 0 w 1423112"/>
                <a:gd name="connsiteY13" fmla="*/ 660816 h 792979"/>
                <a:gd name="connsiteX14" fmla="*/ 0 w 1423112"/>
                <a:gd name="connsiteY14" fmla="*/ 462571 h 792979"/>
                <a:gd name="connsiteX15" fmla="*/ 0 w 1423112"/>
                <a:gd name="connsiteY15" fmla="*/ 462571 h 792979"/>
                <a:gd name="connsiteX16" fmla="*/ 0 w 1423112"/>
                <a:gd name="connsiteY16" fmla="*/ 0 h 792979"/>
                <a:gd name="connsiteX0" fmla="*/ 0 w 1423112"/>
                <a:gd name="connsiteY0" fmla="*/ 0 h 892101"/>
                <a:gd name="connsiteX1" fmla="*/ 237185 w 1423112"/>
                <a:gd name="connsiteY1" fmla="*/ 0 h 892101"/>
                <a:gd name="connsiteX2" fmla="*/ 237185 w 1423112"/>
                <a:gd name="connsiteY2" fmla="*/ 0 h 892101"/>
                <a:gd name="connsiteX3" fmla="*/ 592963 w 1423112"/>
                <a:gd name="connsiteY3" fmla="*/ 0 h 892101"/>
                <a:gd name="connsiteX4" fmla="*/ 1423112 w 1423112"/>
                <a:gd name="connsiteY4" fmla="*/ 0 h 892101"/>
                <a:gd name="connsiteX5" fmla="*/ 1423112 w 1423112"/>
                <a:gd name="connsiteY5" fmla="*/ 462571 h 892101"/>
                <a:gd name="connsiteX6" fmla="*/ 1423112 w 1423112"/>
                <a:gd name="connsiteY6" fmla="*/ 462571 h 892101"/>
                <a:gd name="connsiteX7" fmla="*/ 1423112 w 1423112"/>
                <a:gd name="connsiteY7" fmla="*/ 660816 h 892101"/>
                <a:gd name="connsiteX8" fmla="*/ 1423112 w 1423112"/>
                <a:gd name="connsiteY8" fmla="*/ 792979 h 892101"/>
                <a:gd name="connsiteX9" fmla="*/ 506699 w 1423112"/>
                <a:gd name="connsiteY9" fmla="*/ 798730 h 892101"/>
                <a:gd name="connsiteX10" fmla="*/ 415079 w 1423112"/>
                <a:gd name="connsiteY10" fmla="*/ 892101 h 892101"/>
                <a:gd name="connsiteX11" fmla="*/ 237185 w 1423112"/>
                <a:gd name="connsiteY11" fmla="*/ 792979 h 892101"/>
                <a:gd name="connsiteX12" fmla="*/ 0 w 1423112"/>
                <a:gd name="connsiteY12" fmla="*/ 792979 h 892101"/>
                <a:gd name="connsiteX13" fmla="*/ 0 w 1423112"/>
                <a:gd name="connsiteY13" fmla="*/ 660816 h 892101"/>
                <a:gd name="connsiteX14" fmla="*/ 0 w 1423112"/>
                <a:gd name="connsiteY14" fmla="*/ 462571 h 892101"/>
                <a:gd name="connsiteX15" fmla="*/ 0 w 1423112"/>
                <a:gd name="connsiteY15" fmla="*/ 462571 h 892101"/>
                <a:gd name="connsiteX16" fmla="*/ 0 w 1423112"/>
                <a:gd name="connsiteY16" fmla="*/ 0 h 892101"/>
                <a:gd name="connsiteX0" fmla="*/ 0 w 1423112"/>
                <a:gd name="connsiteY0" fmla="*/ 0 h 892101"/>
                <a:gd name="connsiteX1" fmla="*/ 237185 w 1423112"/>
                <a:gd name="connsiteY1" fmla="*/ 0 h 892101"/>
                <a:gd name="connsiteX2" fmla="*/ 237185 w 1423112"/>
                <a:gd name="connsiteY2" fmla="*/ 0 h 892101"/>
                <a:gd name="connsiteX3" fmla="*/ 592963 w 1423112"/>
                <a:gd name="connsiteY3" fmla="*/ 0 h 892101"/>
                <a:gd name="connsiteX4" fmla="*/ 1423112 w 1423112"/>
                <a:gd name="connsiteY4" fmla="*/ 0 h 892101"/>
                <a:gd name="connsiteX5" fmla="*/ 1423112 w 1423112"/>
                <a:gd name="connsiteY5" fmla="*/ 462571 h 892101"/>
                <a:gd name="connsiteX6" fmla="*/ 1423112 w 1423112"/>
                <a:gd name="connsiteY6" fmla="*/ 462571 h 892101"/>
                <a:gd name="connsiteX7" fmla="*/ 1423112 w 1423112"/>
                <a:gd name="connsiteY7" fmla="*/ 660816 h 892101"/>
                <a:gd name="connsiteX8" fmla="*/ 1423112 w 1423112"/>
                <a:gd name="connsiteY8" fmla="*/ 792979 h 892101"/>
                <a:gd name="connsiteX9" fmla="*/ 437688 w 1423112"/>
                <a:gd name="connsiteY9" fmla="*/ 792979 h 892101"/>
                <a:gd name="connsiteX10" fmla="*/ 415079 w 1423112"/>
                <a:gd name="connsiteY10" fmla="*/ 892101 h 892101"/>
                <a:gd name="connsiteX11" fmla="*/ 237185 w 1423112"/>
                <a:gd name="connsiteY11" fmla="*/ 792979 h 892101"/>
                <a:gd name="connsiteX12" fmla="*/ 0 w 1423112"/>
                <a:gd name="connsiteY12" fmla="*/ 792979 h 892101"/>
                <a:gd name="connsiteX13" fmla="*/ 0 w 1423112"/>
                <a:gd name="connsiteY13" fmla="*/ 660816 h 892101"/>
                <a:gd name="connsiteX14" fmla="*/ 0 w 1423112"/>
                <a:gd name="connsiteY14" fmla="*/ 462571 h 892101"/>
                <a:gd name="connsiteX15" fmla="*/ 0 w 1423112"/>
                <a:gd name="connsiteY15" fmla="*/ 462571 h 892101"/>
                <a:gd name="connsiteX16" fmla="*/ 0 w 1423112"/>
                <a:gd name="connsiteY16" fmla="*/ 0 h 89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23112" h="892101">
                  <a:moveTo>
                    <a:pt x="0" y="0"/>
                  </a:moveTo>
                  <a:lnTo>
                    <a:pt x="237185" y="0"/>
                  </a:lnTo>
                  <a:lnTo>
                    <a:pt x="237185" y="0"/>
                  </a:lnTo>
                  <a:lnTo>
                    <a:pt x="592963" y="0"/>
                  </a:lnTo>
                  <a:lnTo>
                    <a:pt x="1423112" y="0"/>
                  </a:lnTo>
                  <a:lnTo>
                    <a:pt x="1423112" y="462571"/>
                  </a:lnTo>
                  <a:lnTo>
                    <a:pt x="1423112" y="462571"/>
                  </a:lnTo>
                  <a:lnTo>
                    <a:pt x="1423112" y="660816"/>
                  </a:lnTo>
                  <a:lnTo>
                    <a:pt x="1423112" y="792979"/>
                  </a:lnTo>
                  <a:lnTo>
                    <a:pt x="437688" y="792979"/>
                  </a:lnTo>
                  <a:lnTo>
                    <a:pt x="415079" y="892101"/>
                  </a:lnTo>
                  <a:lnTo>
                    <a:pt x="237185" y="792979"/>
                  </a:lnTo>
                  <a:lnTo>
                    <a:pt x="0" y="792979"/>
                  </a:lnTo>
                  <a:lnTo>
                    <a:pt x="0" y="660816"/>
                  </a:lnTo>
                  <a:lnTo>
                    <a:pt x="0" y="462571"/>
                  </a:lnTo>
                  <a:lnTo>
                    <a:pt x="0" y="462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D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solidFill>
                  <a:schemeClr val="bg1"/>
                </a:solidFill>
                <a:latin typeface="Bahnschrift SemiCondensed" panose="020B0502040204020203" pitchFamily="34" charset="0"/>
              </a:endParaRPr>
            </a:p>
          </p:txBody>
        </p:sp>
        <p:sp>
          <p:nvSpPr>
            <p:cNvPr id="353" name="Google Shape;1538;p31">
              <a:extLst>
                <a:ext uri="{FF2B5EF4-FFF2-40B4-BE49-F238E27FC236}">
                  <a16:creationId xmlns:a16="http://schemas.microsoft.com/office/drawing/2014/main" id="{2244EE97-D79C-4FA3-BDE4-3D40F8B31404}"/>
                </a:ext>
              </a:extLst>
            </p:cNvPr>
            <p:cNvSpPr txBox="1"/>
            <p:nvPr/>
          </p:nvSpPr>
          <p:spPr>
            <a:xfrm>
              <a:off x="1689872" y="1928392"/>
              <a:ext cx="1151572" cy="6286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3" tIns="102853" rIns="102853" bIns="102853" anchor="t" anchorCtr="0">
              <a:noAutofit/>
            </a:bodyPr>
            <a:lstStyle/>
            <a:p>
              <a:pPr algn="ctr" defTabSz="1028700">
                <a:lnSpc>
                  <a:spcPts val="1300"/>
                </a:lnSpc>
                <a:buClr>
                  <a:srgbClr val="000000"/>
                </a:buClr>
                <a:buSzPts val="1100"/>
              </a:pPr>
              <a:r>
                <a:rPr lang="en" sz="1300" kern="0" spc="100" dirty="0">
                  <a:latin typeface="Bahnschrift SemiCondensed" panose="020B0502040204020203" pitchFamily="34" charset="0"/>
                  <a:ea typeface="Roboto"/>
                  <a:cs typeface="Roboto"/>
                  <a:sym typeface="Roboto"/>
                </a:rPr>
                <a:t>RM36.8 bil. </a:t>
              </a:r>
            </a:p>
            <a:p>
              <a:pPr algn="ctr" defTabSz="1028700">
                <a:lnSpc>
                  <a:spcPts val="1300"/>
                </a:lnSpc>
                <a:buClr>
                  <a:srgbClr val="000000"/>
                </a:buClr>
                <a:buSzPts val="1100"/>
              </a:pPr>
              <a:r>
                <a:rPr lang="en" sz="1300" kern="0" spc="100" dirty="0">
                  <a:latin typeface="Bahnschrift SemiCondensed" panose="020B0502040204020203" pitchFamily="34" charset="0"/>
                  <a:ea typeface="Roboto"/>
                  <a:cs typeface="Roboto"/>
                  <a:sym typeface="Roboto"/>
                </a:rPr>
                <a:t>1.5%</a:t>
              </a:r>
              <a:endParaRPr sz="1300" kern="0" spc="100" dirty="0">
                <a:latin typeface="Bahnschrift SemiCondensed" panose="020B0502040204020203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4" name="Google Shape;1542;p31">
              <a:extLst>
                <a:ext uri="{FF2B5EF4-FFF2-40B4-BE49-F238E27FC236}">
                  <a16:creationId xmlns:a16="http://schemas.microsoft.com/office/drawing/2014/main" id="{C108FE71-9254-458F-9DCE-D4D59818C2D7}"/>
                </a:ext>
              </a:extLst>
            </p:cNvPr>
            <p:cNvSpPr txBox="1"/>
            <p:nvPr/>
          </p:nvSpPr>
          <p:spPr>
            <a:xfrm>
              <a:off x="1502909" y="1690736"/>
              <a:ext cx="989460" cy="25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3" tIns="102853" rIns="102853" bIns="102853" anchor="t" anchorCtr="0">
              <a:noAutofit/>
            </a:bodyPr>
            <a:lstStyle/>
            <a:p>
              <a:pPr algn="ctr" defTabSz="1028700">
                <a:buClr>
                  <a:srgbClr val="000000"/>
                </a:buClr>
              </a:pPr>
              <a:r>
                <a:rPr lang="en" sz="1200" b="1" kern="0" dirty="0">
                  <a:latin typeface="Bahnschrift SemiCondensed" panose="020B0502040204020203" pitchFamily="34" charset="0"/>
                  <a:ea typeface="Fira Sans Extra Condensed"/>
                  <a:cs typeface="Fira Sans Extra Condensed"/>
                  <a:sym typeface="Fira Sans Extra Condensed"/>
                </a:rPr>
                <a:t>E</a:t>
              </a:r>
              <a:r>
                <a:rPr lang="en-MY" sz="1200" b="1" kern="0" dirty="0">
                  <a:latin typeface="Bahnschrift SemiCondensed" panose="020B0502040204020203" pitchFamily="34" charset="0"/>
                  <a:ea typeface="Fira Sans Extra Condensed"/>
                  <a:cs typeface="Fira Sans Extra Condensed"/>
                  <a:sym typeface="Fira Sans Extra Condensed"/>
                </a:rPr>
                <a:t>KS</a:t>
              </a:r>
              <a:r>
                <a:rPr lang="en" sz="1200" b="1" kern="0" dirty="0">
                  <a:latin typeface="Bahnschrift SemiCondensed" panose="020B0502040204020203" pitchFamily="34" charset="0"/>
                  <a:ea typeface="Fira Sans Extra Condensed"/>
                  <a:cs typeface="Fira Sans Extra Condensed"/>
                  <a:sym typeface="Fira Sans Extra Condensed"/>
                </a:rPr>
                <a:t>PORT</a:t>
              </a:r>
              <a:endParaRPr sz="1200" b="1" kern="0" dirty="0">
                <a:latin typeface="Bahnschrift SemiCondensed" panose="020B0502040204020203" pitchFamily="3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pic>
        <p:nvPicPr>
          <p:cNvPr id="355" name="Picture 354">
            <a:extLst>
              <a:ext uri="{FF2B5EF4-FFF2-40B4-BE49-F238E27FC236}">
                <a16:creationId xmlns:a16="http://schemas.microsoft.com/office/drawing/2014/main" id="{63CEAE41-2DA5-498C-8BE4-0145BB88999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" t="47866" r="50605" b="19328"/>
          <a:stretch/>
        </p:blipFill>
        <p:spPr>
          <a:xfrm flipV="1">
            <a:off x="7067412" y="5359097"/>
            <a:ext cx="139598" cy="144000"/>
          </a:xfrm>
          <a:prstGeom prst="rect">
            <a:avLst/>
          </a:prstGeom>
        </p:spPr>
      </p:pic>
      <p:pic>
        <p:nvPicPr>
          <p:cNvPr id="356" name="Picture 355">
            <a:extLst>
              <a:ext uri="{FF2B5EF4-FFF2-40B4-BE49-F238E27FC236}">
                <a16:creationId xmlns:a16="http://schemas.microsoft.com/office/drawing/2014/main" id="{07A02B0C-E39B-4C49-A25D-6A8037088E1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" t="47866" r="50605" b="19328"/>
          <a:stretch/>
        </p:blipFill>
        <p:spPr>
          <a:xfrm flipV="1">
            <a:off x="5329114" y="5356914"/>
            <a:ext cx="139598" cy="144000"/>
          </a:xfrm>
          <a:prstGeom prst="rect">
            <a:avLst/>
          </a:prstGeom>
        </p:spPr>
      </p:pic>
      <p:pic>
        <p:nvPicPr>
          <p:cNvPr id="357" name="Picture 356">
            <a:extLst>
              <a:ext uri="{FF2B5EF4-FFF2-40B4-BE49-F238E27FC236}">
                <a16:creationId xmlns:a16="http://schemas.microsoft.com/office/drawing/2014/main" id="{D20CE3E4-AE64-486B-9E6A-90AA80B77F3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9" t="47866" r="7280" b="20474"/>
          <a:stretch/>
        </p:blipFill>
        <p:spPr>
          <a:xfrm flipV="1">
            <a:off x="8867173" y="5359274"/>
            <a:ext cx="140400" cy="142161"/>
          </a:xfrm>
          <a:prstGeom prst="rect">
            <a:avLst/>
          </a:prstGeom>
        </p:spPr>
      </p:pic>
      <p:graphicFrame>
        <p:nvGraphicFramePr>
          <p:cNvPr id="358" name="Chart 357">
            <a:extLst>
              <a:ext uri="{FF2B5EF4-FFF2-40B4-BE49-F238E27FC236}">
                <a16:creationId xmlns:a16="http://schemas.microsoft.com/office/drawing/2014/main" id="{A6ECFF06-DC81-4E42-82E3-0A991C2E42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324473"/>
              </p:ext>
            </p:extLst>
          </p:nvPr>
        </p:nvGraphicFramePr>
        <p:xfrm>
          <a:off x="3833608" y="1654158"/>
          <a:ext cx="5729572" cy="204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pic>
        <p:nvPicPr>
          <p:cNvPr id="359" name="Picture 358">
            <a:extLst>
              <a:ext uri="{FF2B5EF4-FFF2-40B4-BE49-F238E27FC236}">
                <a16:creationId xmlns:a16="http://schemas.microsoft.com/office/drawing/2014/main" id="{2FA8C7D8-F8A5-4B3D-BDC8-6B12AD2CC6B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9" t="47866" r="7280" b="20474"/>
          <a:stretch/>
        </p:blipFill>
        <p:spPr>
          <a:xfrm flipV="1">
            <a:off x="9011400" y="7827335"/>
            <a:ext cx="140400" cy="142161"/>
          </a:xfrm>
          <a:prstGeom prst="rect">
            <a:avLst/>
          </a:prstGeom>
        </p:spPr>
      </p:pic>
      <p:pic>
        <p:nvPicPr>
          <p:cNvPr id="360" name="Picture 359">
            <a:extLst>
              <a:ext uri="{FF2B5EF4-FFF2-40B4-BE49-F238E27FC236}">
                <a16:creationId xmlns:a16="http://schemas.microsoft.com/office/drawing/2014/main" id="{14676265-25B9-442C-ADC4-882EA3E4ECC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9" t="47866" r="7280" b="20474"/>
          <a:stretch/>
        </p:blipFill>
        <p:spPr>
          <a:xfrm flipV="1">
            <a:off x="8868559" y="7003558"/>
            <a:ext cx="140400" cy="142161"/>
          </a:xfrm>
          <a:prstGeom prst="rect">
            <a:avLst/>
          </a:prstGeom>
        </p:spPr>
      </p:pic>
      <p:grpSp>
        <p:nvGrpSpPr>
          <p:cNvPr id="212" name="Group 211">
            <a:extLst>
              <a:ext uri="{FF2B5EF4-FFF2-40B4-BE49-F238E27FC236}">
                <a16:creationId xmlns:a16="http://schemas.microsoft.com/office/drawing/2014/main" id="{2CCE01DF-185B-45E8-B975-270D92B77927}"/>
              </a:ext>
            </a:extLst>
          </p:cNvPr>
          <p:cNvGrpSpPr/>
          <p:nvPr/>
        </p:nvGrpSpPr>
        <p:grpSpPr>
          <a:xfrm>
            <a:off x="6178383" y="1040260"/>
            <a:ext cx="1332000" cy="874657"/>
            <a:chOff x="6178383" y="1040260"/>
            <a:chExt cx="1332000" cy="874657"/>
          </a:xfrm>
        </p:grpSpPr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790F4A-475C-41BD-AF0A-87CC4437E862}"/>
                </a:ext>
              </a:extLst>
            </p:cNvPr>
            <p:cNvGrpSpPr/>
            <p:nvPr/>
          </p:nvGrpSpPr>
          <p:grpSpPr>
            <a:xfrm>
              <a:off x="6178383" y="1040260"/>
              <a:ext cx="1332000" cy="874657"/>
              <a:chOff x="7408808" y="3278421"/>
              <a:chExt cx="1332000" cy="874657"/>
            </a:xfrm>
          </p:grpSpPr>
          <p:sp>
            <p:nvSpPr>
              <p:cNvPr id="221" name="Rectangle: Rounded Corners 220">
                <a:extLst>
                  <a:ext uri="{FF2B5EF4-FFF2-40B4-BE49-F238E27FC236}">
                    <a16:creationId xmlns:a16="http://schemas.microsoft.com/office/drawing/2014/main" id="{3AA22319-35FB-4E06-8E35-0C304439B570}"/>
                  </a:ext>
                </a:extLst>
              </p:cNvPr>
              <p:cNvSpPr/>
              <p:nvPr/>
            </p:nvSpPr>
            <p:spPr>
              <a:xfrm>
                <a:off x="7408808" y="3278421"/>
                <a:ext cx="1332000" cy="792000"/>
              </a:xfrm>
              <a:prstGeom prst="roundRect">
                <a:avLst/>
              </a:prstGeom>
              <a:solidFill>
                <a:srgbClr val="8401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>
                  <a:latin typeface="Bahnschrift SemiCondensed" panose="020B0502040204020203" pitchFamily="34" charset="0"/>
                </a:endParaRPr>
              </a:p>
            </p:txBody>
          </p:sp>
          <p:sp>
            <p:nvSpPr>
              <p:cNvPr id="222" name="Google Shape;1540;p31">
                <a:extLst>
                  <a:ext uri="{FF2B5EF4-FFF2-40B4-BE49-F238E27FC236}">
                    <a16:creationId xmlns:a16="http://schemas.microsoft.com/office/drawing/2014/main" id="{CEBD85B7-FF33-430A-A2A9-54FED5F6404D}"/>
                  </a:ext>
                </a:extLst>
              </p:cNvPr>
              <p:cNvSpPr txBox="1"/>
              <p:nvPr/>
            </p:nvSpPr>
            <p:spPr>
              <a:xfrm>
                <a:off x="7476123" y="3524452"/>
                <a:ext cx="1213423" cy="6286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2853" tIns="102853" rIns="102853" bIns="102853" anchor="t" anchorCtr="0">
                <a:noAutofit/>
              </a:bodyPr>
              <a:lstStyle/>
              <a:p>
                <a:pPr algn="ctr" defTabSz="1028700">
                  <a:lnSpc>
                    <a:spcPts val="1500"/>
                  </a:lnSpc>
                  <a:buClr>
                    <a:srgbClr val="000000"/>
                  </a:buClr>
                  <a:buSzPts val="1100"/>
                </a:pPr>
                <a:r>
                  <a:rPr lang="en" sz="1400" b="1" kern="0" spc="100" dirty="0">
                    <a:solidFill>
                      <a:schemeClr val="bg1"/>
                    </a:solidFill>
                    <a:latin typeface="Bahnschrift SemiCondensed" panose="020B0502040204020203" pitchFamily="34" charset="0"/>
                    <a:ea typeface="Roboto"/>
                    <a:cs typeface="Roboto"/>
                    <a:sym typeface="Roboto"/>
                  </a:rPr>
                  <a:t>RM122.8 bil. </a:t>
                </a:r>
              </a:p>
              <a:p>
                <a:pPr algn="ctr" defTabSz="1028700">
                  <a:lnSpc>
                    <a:spcPts val="1500"/>
                  </a:lnSpc>
                  <a:buClr>
                    <a:srgbClr val="000000"/>
                  </a:buClr>
                  <a:buSzPts val="1100"/>
                </a:pPr>
                <a:r>
                  <a:rPr lang="en" sz="1400" b="1" kern="0" spc="100" dirty="0">
                    <a:solidFill>
                      <a:schemeClr val="bg1"/>
                    </a:solidFill>
                    <a:latin typeface="Bahnschrift SemiCondensed" panose="020B0502040204020203" pitchFamily="34" charset="0"/>
                    <a:ea typeface="Roboto"/>
                    <a:cs typeface="Roboto"/>
                    <a:sym typeface="Roboto"/>
                  </a:rPr>
                  <a:t>0.3%</a:t>
                </a:r>
                <a:endParaRPr sz="1100" b="1" kern="0" spc="100" dirty="0">
                  <a:solidFill>
                    <a:schemeClr val="bg1"/>
                  </a:solidFill>
                  <a:latin typeface="Bahnschrift SemiCondensed" panose="020B0502040204020203" pitchFamily="34" charset="0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23" name="Google Shape;1544;p31">
                <a:extLst>
                  <a:ext uri="{FF2B5EF4-FFF2-40B4-BE49-F238E27FC236}">
                    <a16:creationId xmlns:a16="http://schemas.microsoft.com/office/drawing/2014/main" id="{68748F4D-68DF-4904-AB1E-A6DBFD9B1771}"/>
                  </a:ext>
                </a:extLst>
              </p:cNvPr>
              <p:cNvSpPr txBox="1"/>
              <p:nvPr/>
            </p:nvSpPr>
            <p:spPr>
              <a:xfrm>
                <a:off x="7564337" y="3312004"/>
                <a:ext cx="989460" cy="256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2853" tIns="102853" rIns="102853" bIns="102853" anchor="t" anchorCtr="0">
                <a:noAutofit/>
              </a:bodyPr>
              <a:lstStyle/>
              <a:p>
                <a:pPr algn="ctr" defTabSz="1028700">
                  <a:lnSpc>
                    <a:spcPts val="1500"/>
                  </a:lnSpc>
                  <a:buClr>
                    <a:srgbClr val="000000"/>
                  </a:buClr>
                </a:pPr>
                <a:r>
                  <a:rPr lang="en" sz="1600" b="1" kern="0" dirty="0">
                    <a:solidFill>
                      <a:schemeClr val="bg1"/>
                    </a:solidFill>
                    <a:latin typeface="Bahnschrift SemiCondensed" panose="020B0502040204020203" pitchFamily="34" charset="0"/>
                    <a:ea typeface="Fira Sans Extra Condensed"/>
                    <a:cs typeface="Fira Sans Extra Condensed"/>
                    <a:sym typeface="Fira Sans Extra Condensed"/>
                  </a:rPr>
                  <a:t>E</a:t>
                </a:r>
                <a:r>
                  <a:rPr lang="en-MY" sz="1600" b="1" kern="0" dirty="0">
                    <a:solidFill>
                      <a:schemeClr val="bg1"/>
                    </a:solidFill>
                    <a:latin typeface="Bahnschrift SemiCondensed" panose="020B0502040204020203" pitchFamily="34" charset="0"/>
                    <a:ea typeface="Fira Sans Extra Condensed"/>
                    <a:cs typeface="Fira Sans Extra Condensed"/>
                    <a:sym typeface="Fira Sans Extra Condensed"/>
                  </a:rPr>
                  <a:t>KSPORT</a:t>
                </a:r>
                <a:r>
                  <a:rPr lang="en" sz="1600" b="1" kern="0" dirty="0">
                    <a:solidFill>
                      <a:schemeClr val="bg1"/>
                    </a:solidFill>
                    <a:latin typeface="Bahnschrift SemiCondensed" panose="020B0502040204020203" pitchFamily="34" charset="0"/>
                    <a:ea typeface="Fira Sans Extra Condensed"/>
                    <a:cs typeface="Fira Sans Extra Condensed"/>
                    <a:sym typeface="Fira Sans Extra Condensed"/>
                  </a:rPr>
                  <a:t> </a:t>
                </a:r>
                <a:endParaRPr sz="1600" b="1" kern="0" dirty="0">
                  <a:solidFill>
                    <a:schemeClr val="bg1"/>
                  </a:solidFill>
                  <a:latin typeface="Bahnschrift SemiCondensed" panose="020B0502040204020203" pitchFamily="34" charset="0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pic>
          <p:nvPicPr>
            <p:cNvPr id="218" name="Picture 217">
              <a:extLst>
                <a:ext uri="{FF2B5EF4-FFF2-40B4-BE49-F238E27FC236}">
                  <a16:creationId xmlns:a16="http://schemas.microsoft.com/office/drawing/2014/main" id="{0981CDE3-D421-45B6-98DA-76F7D34AE6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6" t="47866" r="50605" b="19328"/>
            <a:stretch/>
          </p:blipFill>
          <p:spPr>
            <a:xfrm flipV="1">
              <a:off x="6420902" y="1575088"/>
              <a:ext cx="180000" cy="185676"/>
            </a:xfrm>
            <a:prstGeom prst="rect">
              <a:avLst/>
            </a:prstGeom>
          </p:spPr>
        </p:pic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48F78588-069E-431F-B271-74CF812BE28C}"/>
              </a:ext>
            </a:extLst>
          </p:cNvPr>
          <p:cNvGrpSpPr/>
          <p:nvPr/>
        </p:nvGrpSpPr>
        <p:grpSpPr>
          <a:xfrm>
            <a:off x="7759963" y="934823"/>
            <a:ext cx="1332000" cy="875444"/>
            <a:chOff x="7759963" y="934823"/>
            <a:chExt cx="1332000" cy="875444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C349EF3C-8953-44ED-AB0A-617916B6B622}"/>
                </a:ext>
              </a:extLst>
            </p:cNvPr>
            <p:cNvGrpSpPr/>
            <p:nvPr/>
          </p:nvGrpSpPr>
          <p:grpSpPr>
            <a:xfrm>
              <a:off x="7759963" y="934823"/>
              <a:ext cx="1332000" cy="875444"/>
              <a:chOff x="7408808" y="3278421"/>
              <a:chExt cx="1332000" cy="875444"/>
            </a:xfrm>
          </p:grpSpPr>
          <p:sp>
            <p:nvSpPr>
              <p:cNvPr id="234" name="Rectangle: Rounded Corners 233">
                <a:extLst>
                  <a:ext uri="{FF2B5EF4-FFF2-40B4-BE49-F238E27FC236}">
                    <a16:creationId xmlns:a16="http://schemas.microsoft.com/office/drawing/2014/main" id="{24CD85DE-1E9D-4368-8CBD-0DD6027A10C8}"/>
                  </a:ext>
                </a:extLst>
              </p:cNvPr>
              <p:cNvSpPr/>
              <p:nvPr/>
            </p:nvSpPr>
            <p:spPr>
              <a:xfrm>
                <a:off x="7408808" y="3278421"/>
                <a:ext cx="1332000" cy="792000"/>
              </a:xfrm>
              <a:prstGeom prst="roundRect">
                <a:avLst/>
              </a:prstGeom>
              <a:solidFill>
                <a:srgbClr val="FAB2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>
                  <a:latin typeface="Bahnschrift SemiCondensed" panose="020B0502040204020203" pitchFamily="34" charset="0"/>
                </a:endParaRPr>
              </a:p>
            </p:txBody>
          </p:sp>
          <p:sp>
            <p:nvSpPr>
              <p:cNvPr id="238" name="Google Shape;1540;p31">
                <a:extLst>
                  <a:ext uri="{FF2B5EF4-FFF2-40B4-BE49-F238E27FC236}">
                    <a16:creationId xmlns:a16="http://schemas.microsoft.com/office/drawing/2014/main" id="{C80308D4-8E0D-4FCA-8ED8-C041AD458C94}"/>
                  </a:ext>
                </a:extLst>
              </p:cNvPr>
              <p:cNvSpPr txBox="1"/>
              <p:nvPr/>
            </p:nvSpPr>
            <p:spPr>
              <a:xfrm>
                <a:off x="7463574" y="3525239"/>
                <a:ext cx="1213423" cy="6286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2853" tIns="102853" rIns="102853" bIns="102853" anchor="t" anchorCtr="0">
                <a:noAutofit/>
              </a:bodyPr>
              <a:lstStyle/>
              <a:p>
                <a:pPr algn="ctr" defTabSz="1028700">
                  <a:lnSpc>
                    <a:spcPts val="1500"/>
                  </a:lnSpc>
                  <a:buClr>
                    <a:srgbClr val="000000"/>
                  </a:buClr>
                  <a:buSzPts val="1100"/>
                </a:pPr>
                <a:r>
                  <a:rPr lang="en" sz="1400" b="1" kern="0" spc="100" dirty="0">
                    <a:latin typeface="Bahnschrift SemiCondensed" panose="020B0502040204020203" pitchFamily="34" charset="0"/>
                    <a:ea typeface="Roboto"/>
                    <a:cs typeface="Roboto"/>
                    <a:sym typeface="Roboto"/>
                  </a:rPr>
                  <a:t>RM119.2 bil. </a:t>
                </a:r>
              </a:p>
              <a:p>
                <a:pPr algn="ctr" defTabSz="1028700">
                  <a:lnSpc>
                    <a:spcPts val="1500"/>
                  </a:lnSpc>
                  <a:buClr>
                    <a:srgbClr val="000000"/>
                  </a:buClr>
                  <a:buSzPts val="1100"/>
                </a:pPr>
                <a:r>
                  <a:rPr lang="en" sz="1400" b="1" kern="0" spc="100" dirty="0">
                    <a:latin typeface="Bahnschrift SemiCondensed" panose="020B0502040204020203" pitchFamily="34" charset="0"/>
                    <a:ea typeface="Roboto"/>
                    <a:cs typeface="Roboto"/>
                    <a:sym typeface="Roboto"/>
                  </a:rPr>
                  <a:t>6.2%</a:t>
                </a:r>
                <a:endParaRPr sz="1100" b="1" kern="0" spc="100" dirty="0">
                  <a:latin typeface="Bahnschrift SemiCondensed" panose="020B0502040204020203" pitchFamily="34" charset="0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39" name="Google Shape;1544;p31">
                <a:extLst>
                  <a:ext uri="{FF2B5EF4-FFF2-40B4-BE49-F238E27FC236}">
                    <a16:creationId xmlns:a16="http://schemas.microsoft.com/office/drawing/2014/main" id="{D8CC42AE-ADF3-4A4A-812A-B620FF09B3C1}"/>
                  </a:ext>
                </a:extLst>
              </p:cNvPr>
              <p:cNvSpPr txBox="1"/>
              <p:nvPr/>
            </p:nvSpPr>
            <p:spPr>
              <a:xfrm>
                <a:off x="7564337" y="3312004"/>
                <a:ext cx="989460" cy="256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2853" tIns="102853" rIns="102853" bIns="102853" anchor="t" anchorCtr="0">
                <a:noAutofit/>
              </a:bodyPr>
              <a:lstStyle/>
              <a:p>
                <a:pPr algn="ctr" defTabSz="1028700">
                  <a:lnSpc>
                    <a:spcPts val="1500"/>
                  </a:lnSpc>
                  <a:buClr>
                    <a:srgbClr val="000000"/>
                  </a:buClr>
                </a:pPr>
                <a:r>
                  <a:rPr lang="en" sz="1600" b="1" kern="0" dirty="0">
                    <a:latin typeface="Bahnschrift SemiCondensed" panose="020B0502040204020203" pitchFamily="34" charset="0"/>
                    <a:ea typeface="Fira Sans Extra Condensed"/>
                    <a:cs typeface="Fira Sans Extra Condensed"/>
                    <a:sym typeface="Fira Sans Extra Condensed"/>
                  </a:rPr>
                  <a:t>IMPORT </a:t>
                </a:r>
                <a:endParaRPr sz="1600" b="1" kern="0" dirty="0">
                  <a:latin typeface="Bahnschrift SemiCondensed" panose="020B0502040204020203" pitchFamily="34" charset="0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pic>
          <p:nvPicPr>
            <p:cNvPr id="229" name="Picture 228">
              <a:extLst>
                <a:ext uri="{FF2B5EF4-FFF2-40B4-BE49-F238E27FC236}">
                  <a16:creationId xmlns:a16="http://schemas.microsoft.com/office/drawing/2014/main" id="{528FFAAB-8400-4D60-B725-53A0A5287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6" t="47866" r="50605" b="19328"/>
            <a:stretch/>
          </p:blipFill>
          <p:spPr>
            <a:xfrm flipV="1">
              <a:off x="8013007" y="1474739"/>
              <a:ext cx="180000" cy="185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0529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1717</TotalTime>
  <Words>266</Words>
  <Application>Microsoft Office PowerPoint</Application>
  <PresentationFormat>Custom</PresentationFormat>
  <Paragraphs>84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Aharoni</vt:lpstr>
      <vt:lpstr>Arial</vt:lpstr>
      <vt:lpstr>Bahnschrift</vt:lpstr>
      <vt:lpstr>Bahnschrift SemiBold Condensed</vt:lpstr>
      <vt:lpstr>Bahnschrift SemiBold SemiConden</vt:lpstr>
      <vt:lpstr>Bahnschrift SemiCondensed</vt:lpstr>
      <vt:lpstr>Calibri</vt:lpstr>
      <vt:lpstr>Calibri Light</vt:lpstr>
      <vt:lpstr>Fira Sans Extra Condensed</vt:lpstr>
      <vt:lpstr>Grotesque</vt:lpstr>
      <vt:lpstr>Helvetica</vt:lpstr>
      <vt:lpstr>Roboto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Nur Sa'eda Humairah Khairul Nizat</cp:lastModifiedBy>
  <cp:revision>83</cp:revision>
  <dcterms:created xsi:type="dcterms:W3CDTF">2023-01-25T03:44:47Z</dcterms:created>
  <dcterms:modified xsi:type="dcterms:W3CDTF">2025-02-20T02:06:11Z</dcterms:modified>
</cp:coreProperties>
</file>