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9" r:id="rId3"/>
    <p:sldId id="280" r:id="rId4"/>
  </p:sldIdLst>
  <p:sldSz cx="14039850" cy="19799300"/>
  <p:notesSz cx="6669088" cy="9926638"/>
  <p:defaultTextStyle>
    <a:defPPr>
      <a:defRPr lang="en-US"/>
    </a:defPPr>
    <a:lvl1pPr marL="0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1pPr>
    <a:lvl2pPr marL="922858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2pPr>
    <a:lvl3pPr marL="1845716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3pPr>
    <a:lvl4pPr marL="2768575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4pPr>
    <a:lvl5pPr marL="3691433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5pPr>
    <a:lvl6pPr marL="4614291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6pPr>
    <a:lvl7pPr marL="5537149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7pPr>
    <a:lvl8pPr marL="6460007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8pPr>
    <a:lvl9pPr marL="7382866" algn="l" defTabSz="1845716" rtl="0" eaLnBrk="1" latinLnBrk="0" hangingPunct="1">
      <a:defRPr sz="36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9FC"/>
    <a:srgbClr val="10879A"/>
    <a:srgbClr val="F4FDFE"/>
    <a:srgbClr val="F7BC37"/>
    <a:srgbClr val="2D3A76"/>
    <a:srgbClr val="0000FF"/>
    <a:srgbClr val="9F1B20"/>
    <a:srgbClr val="2B3A90"/>
    <a:srgbClr val="0E7A8C"/>
    <a:srgbClr val="D5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7" autoAdjust="0"/>
    <p:restoredTop sz="96433" autoAdjust="0"/>
  </p:normalViewPr>
  <p:slideViewPr>
    <p:cSldViewPr snapToGrid="0">
      <p:cViewPr varScale="1">
        <p:scale>
          <a:sx n="33" d="100"/>
          <a:sy n="33" d="100"/>
        </p:scale>
        <p:origin x="25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989" y="3240303"/>
            <a:ext cx="11933873" cy="6893090"/>
          </a:xfrm>
        </p:spPr>
        <p:txBody>
          <a:bodyPr anchor="b"/>
          <a:lstStyle>
            <a:lvl1pPr algn="ctr">
              <a:defRPr sz="92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981" y="10399217"/>
            <a:ext cx="10529888" cy="4780246"/>
          </a:xfrm>
        </p:spPr>
        <p:txBody>
          <a:bodyPr/>
          <a:lstStyle>
            <a:lvl1pPr marL="0" indent="0" algn="ctr">
              <a:buNone/>
              <a:defRPr sz="3685"/>
            </a:lvl1pPr>
            <a:lvl2pPr marL="701985" indent="0" algn="ctr">
              <a:buNone/>
              <a:defRPr sz="3071"/>
            </a:lvl2pPr>
            <a:lvl3pPr marL="1403970" indent="0" algn="ctr">
              <a:buNone/>
              <a:defRPr sz="2764"/>
            </a:lvl3pPr>
            <a:lvl4pPr marL="2105955" indent="0" algn="ctr">
              <a:buNone/>
              <a:defRPr sz="2457"/>
            </a:lvl4pPr>
            <a:lvl5pPr marL="2807940" indent="0" algn="ctr">
              <a:buNone/>
              <a:defRPr sz="2457"/>
            </a:lvl5pPr>
            <a:lvl6pPr marL="3509924" indent="0" algn="ctr">
              <a:buNone/>
              <a:defRPr sz="2457"/>
            </a:lvl6pPr>
            <a:lvl7pPr marL="4211909" indent="0" algn="ctr">
              <a:buNone/>
              <a:defRPr sz="2457"/>
            </a:lvl7pPr>
            <a:lvl8pPr marL="4913894" indent="0" algn="ctr">
              <a:buNone/>
              <a:defRPr sz="2457"/>
            </a:lvl8pPr>
            <a:lvl9pPr marL="5615879" indent="0" algn="ctr">
              <a:buNone/>
              <a:defRPr sz="24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11/7/2025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31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11/7/2025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109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7268" y="1054129"/>
            <a:ext cx="3027343" cy="167789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40" y="1054129"/>
            <a:ext cx="8906530" cy="167789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11/7/2025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094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11/7/2025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973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928" y="4936081"/>
            <a:ext cx="12109371" cy="8235957"/>
          </a:xfrm>
        </p:spPr>
        <p:txBody>
          <a:bodyPr anchor="b"/>
          <a:lstStyle>
            <a:lvl1pPr>
              <a:defRPr sz="92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928" y="13249954"/>
            <a:ext cx="12109371" cy="4331095"/>
          </a:xfrm>
        </p:spPr>
        <p:txBody>
          <a:bodyPr/>
          <a:lstStyle>
            <a:lvl1pPr marL="0" indent="0">
              <a:buNone/>
              <a:defRPr sz="3685">
                <a:solidFill>
                  <a:schemeClr val="tx1"/>
                </a:solidFill>
              </a:defRPr>
            </a:lvl1pPr>
            <a:lvl2pPr marL="701985" indent="0">
              <a:buNone/>
              <a:defRPr sz="3071">
                <a:solidFill>
                  <a:schemeClr val="tx1">
                    <a:tint val="75000"/>
                  </a:schemeClr>
                </a:solidFill>
              </a:defRPr>
            </a:lvl2pPr>
            <a:lvl3pPr marL="1403970" indent="0">
              <a:buNone/>
              <a:defRPr sz="2764">
                <a:solidFill>
                  <a:schemeClr val="tx1">
                    <a:tint val="75000"/>
                  </a:schemeClr>
                </a:solidFill>
              </a:defRPr>
            </a:lvl3pPr>
            <a:lvl4pPr marL="2105955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4pPr>
            <a:lvl5pPr marL="280794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5pPr>
            <a:lvl6pPr marL="3509924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6pPr>
            <a:lvl7pPr marL="4211909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7pPr>
            <a:lvl8pPr marL="4913894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8pPr>
            <a:lvl9pPr marL="5615879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11/7/2025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07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40" y="5270647"/>
            <a:ext cx="5966936" cy="12562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7674" y="5270647"/>
            <a:ext cx="5966936" cy="12562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11/7/2025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060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054134"/>
            <a:ext cx="12109371" cy="3826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070" y="4853580"/>
            <a:ext cx="5939514" cy="2378664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985" indent="0">
              <a:buNone/>
              <a:defRPr sz="3071" b="1"/>
            </a:lvl2pPr>
            <a:lvl3pPr marL="1403970" indent="0">
              <a:buNone/>
              <a:defRPr sz="2764" b="1"/>
            </a:lvl3pPr>
            <a:lvl4pPr marL="2105955" indent="0">
              <a:buNone/>
              <a:defRPr sz="2457" b="1"/>
            </a:lvl4pPr>
            <a:lvl5pPr marL="2807940" indent="0">
              <a:buNone/>
              <a:defRPr sz="2457" b="1"/>
            </a:lvl5pPr>
            <a:lvl6pPr marL="3509924" indent="0">
              <a:buNone/>
              <a:defRPr sz="2457" b="1"/>
            </a:lvl6pPr>
            <a:lvl7pPr marL="4211909" indent="0">
              <a:buNone/>
              <a:defRPr sz="2457" b="1"/>
            </a:lvl7pPr>
            <a:lvl8pPr marL="4913894" indent="0">
              <a:buNone/>
              <a:defRPr sz="2457" b="1"/>
            </a:lvl8pPr>
            <a:lvl9pPr marL="5615879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070" y="7232244"/>
            <a:ext cx="5939514" cy="1063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675" y="4853580"/>
            <a:ext cx="5968765" cy="2378664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985" indent="0">
              <a:buNone/>
              <a:defRPr sz="3071" b="1"/>
            </a:lvl2pPr>
            <a:lvl3pPr marL="1403970" indent="0">
              <a:buNone/>
              <a:defRPr sz="2764" b="1"/>
            </a:lvl3pPr>
            <a:lvl4pPr marL="2105955" indent="0">
              <a:buNone/>
              <a:defRPr sz="2457" b="1"/>
            </a:lvl4pPr>
            <a:lvl5pPr marL="2807940" indent="0">
              <a:buNone/>
              <a:defRPr sz="2457" b="1"/>
            </a:lvl5pPr>
            <a:lvl6pPr marL="3509924" indent="0">
              <a:buNone/>
              <a:defRPr sz="2457" b="1"/>
            </a:lvl6pPr>
            <a:lvl7pPr marL="4211909" indent="0">
              <a:buNone/>
              <a:defRPr sz="2457" b="1"/>
            </a:lvl7pPr>
            <a:lvl8pPr marL="4913894" indent="0">
              <a:buNone/>
              <a:defRPr sz="2457" b="1"/>
            </a:lvl8pPr>
            <a:lvl9pPr marL="5615879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675" y="7232244"/>
            <a:ext cx="5968765" cy="1063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11/7/2025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111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11/7/2025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539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11/7/2025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09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319953"/>
            <a:ext cx="4528217" cy="4619837"/>
          </a:xfrm>
        </p:spPr>
        <p:txBody>
          <a:bodyPr anchor="b"/>
          <a:lstStyle>
            <a:lvl1pPr>
              <a:defRPr sz="4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765" y="2850737"/>
            <a:ext cx="7107674" cy="14070336"/>
          </a:xfrm>
        </p:spPr>
        <p:txBody>
          <a:bodyPr/>
          <a:lstStyle>
            <a:lvl1pPr>
              <a:defRPr sz="4913"/>
            </a:lvl1pPr>
            <a:lvl2pPr>
              <a:defRPr sz="4299"/>
            </a:lvl2pPr>
            <a:lvl3pPr>
              <a:defRPr sz="3685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5939790"/>
            <a:ext cx="4528217" cy="11004196"/>
          </a:xfrm>
        </p:spPr>
        <p:txBody>
          <a:bodyPr/>
          <a:lstStyle>
            <a:lvl1pPr marL="0" indent="0">
              <a:buNone/>
              <a:defRPr sz="2457"/>
            </a:lvl1pPr>
            <a:lvl2pPr marL="701985" indent="0">
              <a:buNone/>
              <a:defRPr sz="2150"/>
            </a:lvl2pPr>
            <a:lvl3pPr marL="1403970" indent="0">
              <a:buNone/>
              <a:defRPr sz="1842"/>
            </a:lvl3pPr>
            <a:lvl4pPr marL="2105955" indent="0">
              <a:buNone/>
              <a:defRPr sz="1535"/>
            </a:lvl4pPr>
            <a:lvl5pPr marL="2807940" indent="0">
              <a:buNone/>
              <a:defRPr sz="1535"/>
            </a:lvl5pPr>
            <a:lvl6pPr marL="3509924" indent="0">
              <a:buNone/>
              <a:defRPr sz="1535"/>
            </a:lvl6pPr>
            <a:lvl7pPr marL="4211909" indent="0">
              <a:buNone/>
              <a:defRPr sz="1535"/>
            </a:lvl7pPr>
            <a:lvl8pPr marL="4913894" indent="0">
              <a:buNone/>
              <a:defRPr sz="1535"/>
            </a:lvl8pPr>
            <a:lvl9pPr marL="5615879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11/7/2025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55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319953"/>
            <a:ext cx="4528217" cy="4619837"/>
          </a:xfrm>
        </p:spPr>
        <p:txBody>
          <a:bodyPr anchor="b"/>
          <a:lstStyle>
            <a:lvl1pPr>
              <a:defRPr sz="4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68765" y="2850737"/>
            <a:ext cx="7107674" cy="14070336"/>
          </a:xfrm>
        </p:spPr>
        <p:txBody>
          <a:bodyPr anchor="t"/>
          <a:lstStyle>
            <a:lvl1pPr marL="0" indent="0">
              <a:buNone/>
              <a:defRPr sz="4913"/>
            </a:lvl1pPr>
            <a:lvl2pPr marL="701985" indent="0">
              <a:buNone/>
              <a:defRPr sz="4299"/>
            </a:lvl2pPr>
            <a:lvl3pPr marL="1403970" indent="0">
              <a:buNone/>
              <a:defRPr sz="3685"/>
            </a:lvl3pPr>
            <a:lvl4pPr marL="2105955" indent="0">
              <a:buNone/>
              <a:defRPr sz="3071"/>
            </a:lvl4pPr>
            <a:lvl5pPr marL="2807940" indent="0">
              <a:buNone/>
              <a:defRPr sz="3071"/>
            </a:lvl5pPr>
            <a:lvl6pPr marL="3509924" indent="0">
              <a:buNone/>
              <a:defRPr sz="3071"/>
            </a:lvl6pPr>
            <a:lvl7pPr marL="4211909" indent="0">
              <a:buNone/>
              <a:defRPr sz="3071"/>
            </a:lvl7pPr>
            <a:lvl8pPr marL="4913894" indent="0">
              <a:buNone/>
              <a:defRPr sz="3071"/>
            </a:lvl8pPr>
            <a:lvl9pPr marL="5615879" indent="0">
              <a:buNone/>
              <a:defRPr sz="307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5939790"/>
            <a:ext cx="4528217" cy="11004196"/>
          </a:xfrm>
        </p:spPr>
        <p:txBody>
          <a:bodyPr/>
          <a:lstStyle>
            <a:lvl1pPr marL="0" indent="0">
              <a:buNone/>
              <a:defRPr sz="2457"/>
            </a:lvl1pPr>
            <a:lvl2pPr marL="701985" indent="0">
              <a:buNone/>
              <a:defRPr sz="2150"/>
            </a:lvl2pPr>
            <a:lvl3pPr marL="1403970" indent="0">
              <a:buNone/>
              <a:defRPr sz="1842"/>
            </a:lvl3pPr>
            <a:lvl4pPr marL="2105955" indent="0">
              <a:buNone/>
              <a:defRPr sz="1535"/>
            </a:lvl4pPr>
            <a:lvl5pPr marL="2807940" indent="0">
              <a:buNone/>
              <a:defRPr sz="1535"/>
            </a:lvl5pPr>
            <a:lvl6pPr marL="3509924" indent="0">
              <a:buNone/>
              <a:defRPr sz="1535"/>
            </a:lvl6pPr>
            <a:lvl7pPr marL="4211909" indent="0">
              <a:buNone/>
              <a:defRPr sz="1535"/>
            </a:lvl7pPr>
            <a:lvl8pPr marL="4913894" indent="0">
              <a:buNone/>
              <a:defRPr sz="1535"/>
            </a:lvl8pPr>
            <a:lvl9pPr marL="5615879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B76-F61F-4575-9342-EF07770A86FF}" type="datetimeFigureOut">
              <a:rPr lang="en-MY" smtClean="0"/>
              <a:t>11/7/2025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60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240" y="1054134"/>
            <a:ext cx="12109371" cy="3826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40" y="5270647"/>
            <a:ext cx="12109371" cy="1256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5240" y="18351022"/>
            <a:ext cx="3158966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8B76-F61F-4575-9342-EF07770A86FF}" type="datetimeFigureOut">
              <a:rPr lang="en-MY" smtClean="0"/>
              <a:t>11/7/2025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0701" y="18351022"/>
            <a:ext cx="4738449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5644" y="18351022"/>
            <a:ext cx="3158966" cy="1054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B0A8D-6A1C-43C2-BB07-8BD85F022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937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03970" rtl="0" eaLnBrk="1" latinLnBrk="0" hangingPunct="1">
        <a:lnSpc>
          <a:spcPct val="90000"/>
        </a:lnSpc>
        <a:spcBef>
          <a:spcPct val="0"/>
        </a:spcBef>
        <a:buNone/>
        <a:defRPr sz="67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140397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105297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75496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3071" kern="1200">
          <a:solidFill>
            <a:schemeClr val="tx1"/>
          </a:solidFill>
          <a:latin typeface="+mn-lt"/>
          <a:ea typeface="+mn-ea"/>
          <a:cs typeface="+mn-cs"/>
        </a:defRPr>
      </a:lvl3pPr>
      <a:lvl4pPr marL="245694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315893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86091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56290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526488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966871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40397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3pPr>
      <a:lvl4pPr marL="2105955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280794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509924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211909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4913894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615879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589822-3CDF-4495-9708-129CFEF5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1"/>
          <a:stretch/>
        </p:blipFill>
        <p:spPr>
          <a:xfrm>
            <a:off x="9825" y="17547139"/>
            <a:ext cx="14024920" cy="222860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21D83C5-DDAD-4C57-9557-BA591FF10B8A}"/>
              </a:ext>
            </a:extLst>
          </p:cNvPr>
          <p:cNvSpPr/>
          <p:nvPr/>
        </p:nvSpPr>
        <p:spPr>
          <a:xfrm>
            <a:off x="13357186" y="19327105"/>
            <a:ext cx="667738" cy="491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MY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F80C0B-6448-41C8-9C0C-E9D1CDCA1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418" y="-69778"/>
            <a:ext cx="14167818" cy="182201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2B902E4-D290-4C4D-8063-FC90D9CF0973}"/>
              </a:ext>
            </a:extLst>
          </p:cNvPr>
          <p:cNvSpPr/>
          <p:nvPr/>
        </p:nvSpPr>
        <p:spPr>
          <a:xfrm>
            <a:off x="5066230" y="1233369"/>
            <a:ext cx="898017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11 JULAI 2025   |   #143   |   SDDS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5E8F5-847B-42B3-BD51-815452DA39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" b="5249"/>
          <a:stretch/>
        </p:blipFill>
        <p:spPr>
          <a:xfrm>
            <a:off x="-23584" y="1752233"/>
            <a:ext cx="14058329" cy="160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2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BEDA61-2E83-4909-B177-6B7F6BC89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1"/>
          <a:stretch/>
        </p:blipFill>
        <p:spPr>
          <a:xfrm>
            <a:off x="9825" y="17547139"/>
            <a:ext cx="14024920" cy="2228605"/>
          </a:xfrm>
          <a:prstGeom prst="rect">
            <a:avLst/>
          </a:prstGeom>
        </p:spPr>
      </p:pic>
      <p:sp>
        <p:nvSpPr>
          <p:cNvPr id="13" name="TextBox 36">
            <a:extLst>
              <a:ext uri="{FF2B5EF4-FFF2-40B4-BE49-F238E27FC236}">
                <a16:creationId xmlns:a16="http://schemas.microsoft.com/office/drawing/2014/main" id="{009F536E-36B9-4C0C-8F75-B0706BC70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00" y="3115020"/>
            <a:ext cx="13103392" cy="14311610"/>
          </a:xfrm>
          <a:prstGeom prst="rect">
            <a:avLst/>
          </a:prstGeom>
          <a:solidFill>
            <a:schemeClr val="bg1"/>
          </a:solidFill>
          <a:ln w="9525">
            <a:solidFill>
              <a:srgbClr val="10879A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5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Nilai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jualan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sektor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Pembuatan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meningkat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2.4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(April 2025: 4.7%),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berjumlah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RM158.7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bilion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pada Mei 2025.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Peningkatan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nilai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jualan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dalam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sektor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Pembuatan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disumbangkan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terutamanya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oleh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subsektor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Makanan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minuman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tembakau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kekal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pengembangan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yang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kukuh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dengan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peningkatan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13.0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pada Mei 2025 (April 2025: 10.8%). 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Pertumbuhan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juga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disokong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oleh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subsektor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Peralatan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elektrik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elektronik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dan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mineral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logam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logam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asas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logam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yang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masing-masing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meningkat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sebanyak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5.0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(April 2025: 9.6%) dan 3.7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(April 2025: 4.6%).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Walaubagaimana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pun,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nilai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jualan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menurun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sebanyak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1.1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kepada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RM158.7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bilion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berbanding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RM160.4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bilion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yang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direkodkan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pada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sebelumnya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Pertumbuhan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nilai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jualan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bagi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industri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berorientasikan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eksport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yang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mewakili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71.1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daripada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jumlah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jualan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tumbuh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2.7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pada Mei 2025 (April 2025: 5.1%).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Pengembangan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disebabkan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terutamanya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oleh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peningkatan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dalam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Pembuatan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minyak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lemak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daripada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sayuran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haiwan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sebanyak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15.9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(April 2025: 12.2%).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Sementara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itu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Pembuatan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komputer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elektronik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optikal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terus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meningkat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sebanyak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4.9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(April 2025: 10.2%), dan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Pembuatan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jentera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dan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peralatan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t.t.t.l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meningkat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sebanyak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7.7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(April 2025: 9.5%).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Perbandingan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industri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berorientasikan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eksport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melonjak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kepada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0.1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(April 2025: -3.3%).</a:t>
            </a: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Industri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berorientasikan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domestik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berkembang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sebanyak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1.9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pada Mei 2025,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selepas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peningkatan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3.6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pada April 2025.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Prestasi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disokong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oleh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pertumbuhan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kukuh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dalam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Pembuatan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pemprosesan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makanan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pada 10.5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pada Mei 2025 (April 2025: 10.0%);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serta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dalam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industri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Pembuatan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logam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asas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(4.3%); dan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Pembuatan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logam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kecuali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mesin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kelengkapan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(3.5%).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Bagi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perbandingan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industri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berorientasikan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domestik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susut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3.9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725488" algn="just">
              <a:spcBef>
                <a:spcPct val="0"/>
              </a:spcBef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063808-CCBC-48A6-B82E-0529410F8561}"/>
              </a:ext>
            </a:extLst>
          </p:cNvPr>
          <p:cNvSpPr/>
          <p:nvPr/>
        </p:nvSpPr>
        <p:spPr>
          <a:xfrm>
            <a:off x="0" y="-8064"/>
            <a:ext cx="14039850" cy="792650"/>
          </a:xfrm>
          <a:prstGeom prst="rect">
            <a:avLst/>
          </a:prstGeom>
          <a:solidFill>
            <a:srgbClr val="E4F9FC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085" y="1241113"/>
            <a:ext cx="13316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Jualan</a:t>
            </a:r>
            <a:r>
              <a:rPr 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sektor</a:t>
            </a:r>
            <a:r>
              <a:rPr 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Pembuatan</a:t>
            </a:r>
            <a:r>
              <a:rPr 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meningkat</a:t>
            </a:r>
            <a:r>
              <a:rPr 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2.4 </a:t>
            </a:r>
            <a:r>
              <a:rPr lang="en-US" sz="4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berjumlah</a:t>
            </a:r>
            <a:r>
              <a:rPr 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RM158.7 </a:t>
            </a:r>
            <a:r>
              <a:rPr lang="en-US" sz="4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bilion</a:t>
            </a:r>
            <a:r>
              <a:rPr 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pada Mei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2EBE1-033B-0CEF-49BC-328A5BF305AB}"/>
              </a:ext>
            </a:extLst>
          </p:cNvPr>
          <p:cNvSpPr/>
          <p:nvPr/>
        </p:nvSpPr>
        <p:spPr>
          <a:xfrm>
            <a:off x="13357186" y="19327105"/>
            <a:ext cx="667738" cy="491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MY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7185E-C85A-4884-99D5-A1B4D7FB1DEC}"/>
              </a:ext>
            </a:extLst>
          </p:cNvPr>
          <p:cNvSpPr/>
          <p:nvPr/>
        </p:nvSpPr>
        <p:spPr>
          <a:xfrm>
            <a:off x="0" y="188205"/>
            <a:ext cx="1402492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11 JULAI 2025   |   #143   |   SDDS</a:t>
            </a:r>
          </a:p>
        </p:txBody>
      </p:sp>
    </p:spTree>
    <p:extLst>
      <p:ext uri="{BB962C8B-B14F-4D97-AF65-F5344CB8AC3E}">
        <p14:creationId xmlns:p14="http://schemas.microsoft.com/office/powerpoint/2010/main" val="79291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68AFC7-FCDA-4682-A29A-D60F5E03B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2258"/>
          <a:stretch/>
        </p:blipFill>
        <p:spPr>
          <a:xfrm>
            <a:off x="14926" y="17570695"/>
            <a:ext cx="14028112" cy="2228605"/>
          </a:xfrm>
          <a:prstGeom prst="rect">
            <a:avLst/>
          </a:prstGeom>
        </p:spPr>
      </p:pic>
      <p:sp>
        <p:nvSpPr>
          <p:cNvPr id="13" name="TextBox 36">
            <a:extLst>
              <a:ext uri="{FF2B5EF4-FFF2-40B4-BE49-F238E27FC236}">
                <a16:creationId xmlns:a16="http://schemas.microsoft.com/office/drawing/2014/main" id="{009F536E-36B9-4C0C-8F75-B0706BC70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66" y="1709433"/>
            <a:ext cx="13103392" cy="10002738"/>
          </a:xfrm>
          <a:prstGeom prst="rect">
            <a:avLst/>
          </a:prstGeom>
          <a:solidFill>
            <a:schemeClr val="bg1"/>
          </a:solidFill>
          <a:ln w="9525">
            <a:solidFill>
              <a:srgbClr val="10879A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5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09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Sejumlah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2.40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juta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orang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pekerja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direkodkan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dalam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sektor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pada Mei 2025,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bertambah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sebanyak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0.9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(April 2025: 1.2%).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Pertambahan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dipacu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terutamanya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oleh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subsektor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Makanan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minuman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tembakau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(1.8%);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mineral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logam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logam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asas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logam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yang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direka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(1.4%); dan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Peralatan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elektrik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elektronik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(1.1%).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Perbandingan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bilangan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pekerja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dalam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sektor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menurun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sedikit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sebanyak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0.1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Gaji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upah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yang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dibayar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dalam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sektor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Pembuatan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juga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mencatatkan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peningkatan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1.6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(April 2025: 2.4%),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berjumlah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RM8.3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bilion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pada Mei 2025.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Selain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itu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gaji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upah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yang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dibayar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bertambah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baik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sebanyak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0.2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berbanding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RM8.3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bilion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yang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direkodkan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pada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sebelumnya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Selanjutnya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nilai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jualan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bagi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setiap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pekerja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mencatatkan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RM66,163 (1.6%),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manakala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purata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gaji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upah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bagi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setiap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pekerja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adalah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RM3,470,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meningkat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0.7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tahun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tahun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endParaRPr lang="en-MY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25488" algn="just">
              <a:spcBef>
                <a:spcPct val="0"/>
              </a:spcBef>
              <a:buFont typeface="Tahoma" panose="020B0604030504040204" pitchFamily="34" charset="0"/>
              <a:buChar char="●"/>
            </a:pP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Dalam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tempoh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lima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pertama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tahun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Januari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– Mei 2025),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nilai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jualan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sektor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Pembuatan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berjumlah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RM794.7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bilion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meningkat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3.8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berbanding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tempoh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yang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2024 (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Januari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– Mei 2024: 3.3%).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Bilangan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pekerja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meningkat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sebanyak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0.9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kepada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2.40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juta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orang,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manakala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gaji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upah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meningkat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1.9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kepada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RM41.9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bilion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dengan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nilai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jualan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setiap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pekerja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berjumlah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RM331,327,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meningkat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2.9 </a:t>
            </a:r>
            <a:r>
              <a:rPr lang="en-MY" alt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peratus</a:t>
            </a:r>
            <a:r>
              <a:rPr lang="en-MY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063808-CCBC-48A6-B82E-0529410F8561}"/>
              </a:ext>
            </a:extLst>
          </p:cNvPr>
          <p:cNvSpPr/>
          <p:nvPr/>
        </p:nvSpPr>
        <p:spPr>
          <a:xfrm>
            <a:off x="0" y="-8064"/>
            <a:ext cx="14039850" cy="792650"/>
          </a:xfrm>
          <a:prstGeom prst="rect">
            <a:avLst/>
          </a:prstGeom>
          <a:solidFill>
            <a:srgbClr val="E4F9FC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2EBE1-033B-0CEF-49BC-328A5BF305AB}"/>
              </a:ext>
            </a:extLst>
          </p:cNvPr>
          <p:cNvSpPr/>
          <p:nvPr/>
        </p:nvSpPr>
        <p:spPr>
          <a:xfrm>
            <a:off x="13357186" y="19327105"/>
            <a:ext cx="667738" cy="491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MY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C897A1-F979-42A6-B26B-ACF5E2BD9E12}"/>
              </a:ext>
            </a:extLst>
          </p:cNvPr>
          <p:cNvSpPr/>
          <p:nvPr/>
        </p:nvSpPr>
        <p:spPr>
          <a:xfrm>
            <a:off x="0" y="188205"/>
            <a:ext cx="1402492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11 JULAI 2025   |   #143   |   SDDS</a:t>
            </a:r>
          </a:p>
        </p:txBody>
      </p:sp>
    </p:spTree>
    <p:extLst>
      <p:ext uri="{BB962C8B-B14F-4D97-AF65-F5344CB8AC3E}">
        <p14:creationId xmlns:p14="http://schemas.microsoft.com/office/powerpoint/2010/main" val="1114597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1857</TotalTime>
  <Words>575</Words>
  <Application>Microsoft Office PowerPoint</Application>
  <PresentationFormat>Custom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Hajijah Abdul Latip</dc:creator>
  <cp:lastModifiedBy>Nur Saadah Abd Majid</cp:lastModifiedBy>
  <cp:revision>147</cp:revision>
  <cp:lastPrinted>2022-08-17T23:23:37Z</cp:lastPrinted>
  <dcterms:created xsi:type="dcterms:W3CDTF">2022-08-09T07:20:47Z</dcterms:created>
  <dcterms:modified xsi:type="dcterms:W3CDTF">2025-07-11T03:24:27Z</dcterms:modified>
</cp:coreProperties>
</file>