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1" r:id="rId3"/>
  </p:sldIdLst>
  <p:sldSz cx="14039850" cy="19799300"/>
  <p:notesSz cx="6669088" cy="9926638"/>
  <p:defaultTextStyle>
    <a:defPPr>
      <a:defRPr lang="en-US"/>
    </a:defPPr>
    <a:lvl1pPr marL="0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1pPr>
    <a:lvl2pPr marL="922858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2pPr>
    <a:lvl3pPr marL="1845716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3pPr>
    <a:lvl4pPr marL="2768575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4pPr>
    <a:lvl5pPr marL="3691433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5pPr>
    <a:lvl6pPr marL="4614291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6pPr>
    <a:lvl7pPr marL="5537149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7pPr>
    <a:lvl8pPr marL="6460007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8pPr>
    <a:lvl9pPr marL="7382866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9FC"/>
    <a:srgbClr val="10879A"/>
    <a:srgbClr val="F4FDFE"/>
    <a:srgbClr val="F7BC37"/>
    <a:srgbClr val="2D3A76"/>
    <a:srgbClr val="0000FF"/>
    <a:srgbClr val="9F1B20"/>
    <a:srgbClr val="2B3A90"/>
    <a:srgbClr val="0E7A8C"/>
    <a:srgbClr val="D5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4" autoAdjust="0"/>
    <p:restoredTop sz="96433" autoAdjust="0"/>
  </p:normalViewPr>
  <p:slideViewPr>
    <p:cSldViewPr snapToGrid="0">
      <p:cViewPr varScale="1">
        <p:scale>
          <a:sx n="34" d="100"/>
          <a:sy n="34" d="100"/>
        </p:scale>
        <p:origin x="47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Data%20C\Desktop\BGB%20JUN%202025\SIRI%20MASA%20PERANGKAAN%20UTAMA%20BGB%20(5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D0-46E8-AF4D-2E04C0FBA5D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D0-46E8-AF4D-2E04C0FBA5D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D0-46E8-AF4D-2E04C0FBA5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PressR!$B$126:$D$126</c:f>
              <c:strCache>
                <c:ptCount val="3"/>
                <c:pt idx="0">
                  <c:v>June 2025</c:v>
                </c:pt>
                <c:pt idx="1">
                  <c:v>May 2025</c:v>
                </c:pt>
                <c:pt idx="2">
                  <c:v>June 2024</c:v>
                </c:pt>
              </c:strCache>
            </c:strRef>
          </c:cat>
          <c:val>
            <c:numRef>
              <c:f>PressR!$B$128:$D$128</c:f>
              <c:numCache>
                <c:formatCode>0.0</c:formatCode>
                <c:ptCount val="3"/>
                <c:pt idx="0">
                  <c:v>29.7</c:v>
                </c:pt>
                <c:pt idx="1">
                  <c:v>35.9</c:v>
                </c:pt>
                <c:pt idx="2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D0-46E8-AF4D-2E04C0FBA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81586464"/>
        <c:axId val="2079483312"/>
      </c:barChart>
      <c:catAx>
        <c:axId val="208158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483312"/>
        <c:crosses val="autoZero"/>
        <c:auto val="1"/>
        <c:lblAlgn val="ctr"/>
        <c:lblOffset val="100"/>
        <c:noMultiLvlLbl val="0"/>
      </c:catAx>
      <c:valAx>
        <c:axId val="2079483312"/>
        <c:scaling>
          <c:orientation val="minMax"/>
          <c:max val="14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5864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6E-4107-85DA-AC244B174E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6E-4107-85DA-AC244B174E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6E-4107-85DA-AC244B174E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PressR!$B$109:$D$109</c:f>
              <c:strCache>
                <c:ptCount val="3"/>
                <c:pt idx="0">
                  <c:v>June 2025</c:v>
                </c:pt>
                <c:pt idx="1">
                  <c:v>May 2025</c:v>
                </c:pt>
                <c:pt idx="2">
                  <c:v>June 2024</c:v>
                </c:pt>
              </c:strCache>
            </c:strRef>
          </c:cat>
          <c:val>
            <c:numRef>
              <c:f>PressR!$B$111:$D$111</c:f>
              <c:numCache>
                <c:formatCode>0.0</c:formatCode>
                <c:ptCount val="3"/>
                <c:pt idx="0">
                  <c:v>56.4</c:v>
                </c:pt>
                <c:pt idx="1">
                  <c:v>60.9</c:v>
                </c:pt>
                <c:pt idx="2">
                  <c:v>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6E-4107-85DA-AC244B174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00328752"/>
        <c:axId val="2079507856"/>
      </c:barChart>
      <c:catAx>
        <c:axId val="15003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507856"/>
        <c:crosses val="autoZero"/>
        <c:auto val="1"/>
        <c:lblAlgn val="ctr"/>
        <c:lblOffset val="100"/>
        <c:noMultiLvlLbl val="0"/>
      </c:catAx>
      <c:valAx>
        <c:axId val="2079507856"/>
        <c:scaling>
          <c:orientation val="minMax"/>
          <c:max val="14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03287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98-43EE-85DA-EA10FBC70C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98-43EE-85DA-EA10FBC70C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98-43EE-85DA-EA10FBC70C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PressR!$B$85:$D$85</c:f>
              <c:strCache>
                <c:ptCount val="3"/>
                <c:pt idx="0">
                  <c:v>June 2025</c:v>
                </c:pt>
                <c:pt idx="1">
                  <c:v>May 2025</c:v>
                </c:pt>
                <c:pt idx="2">
                  <c:v>June 2024</c:v>
                </c:pt>
              </c:strCache>
            </c:strRef>
          </c:cat>
          <c:val>
            <c:numRef>
              <c:f>PressR!$B$87:$D$87</c:f>
              <c:numCache>
                <c:formatCode>0.0</c:formatCode>
                <c:ptCount val="3"/>
                <c:pt idx="0">
                  <c:v>25.7</c:v>
                </c:pt>
                <c:pt idx="1">
                  <c:v>24.3</c:v>
                </c:pt>
                <c:pt idx="2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98-43EE-85DA-EA10FBC70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03769328"/>
        <c:axId val="2079518256"/>
      </c:barChart>
      <c:catAx>
        <c:axId val="150376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518256"/>
        <c:crosses val="autoZero"/>
        <c:auto val="1"/>
        <c:lblAlgn val="ctr"/>
        <c:lblOffset val="100"/>
        <c:noMultiLvlLbl val="0"/>
      </c:catAx>
      <c:valAx>
        <c:axId val="2079518256"/>
        <c:scaling>
          <c:orientation val="minMax"/>
          <c:max val="5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7693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30-4551-B766-474D67B6C72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30-4551-B766-474D67B6C72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30-4551-B766-474D67B6C7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PressR!$B$97:$D$97</c:f>
              <c:strCache>
                <c:ptCount val="3"/>
                <c:pt idx="0">
                  <c:v>June 2025</c:v>
                </c:pt>
                <c:pt idx="1">
                  <c:v>May 2025</c:v>
                </c:pt>
                <c:pt idx="2">
                  <c:v>June 2024</c:v>
                </c:pt>
              </c:strCache>
            </c:strRef>
          </c:cat>
          <c:val>
            <c:numRef>
              <c:f>PressR!$B$99:$D$99</c:f>
              <c:numCache>
                <c:formatCode>0.0</c:formatCode>
                <c:ptCount val="3"/>
                <c:pt idx="0">
                  <c:v>19.3</c:v>
                </c:pt>
                <c:pt idx="1">
                  <c:v>20.3</c:v>
                </c:pt>
                <c:pt idx="2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30-4551-B766-474D67B6C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01957728"/>
        <c:axId val="2079494544"/>
      </c:barChart>
      <c:catAx>
        <c:axId val="150195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494544"/>
        <c:crosses val="autoZero"/>
        <c:auto val="1"/>
        <c:lblAlgn val="ctr"/>
        <c:lblOffset val="100"/>
        <c:noMultiLvlLbl val="0"/>
      </c:catAx>
      <c:valAx>
        <c:axId val="2079494544"/>
        <c:scaling>
          <c:orientation val="minMax"/>
          <c:max val="5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19577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989" y="3240303"/>
            <a:ext cx="11933873" cy="6893090"/>
          </a:xfrm>
        </p:spPr>
        <p:txBody>
          <a:bodyPr anchor="b"/>
          <a:lstStyle>
            <a:lvl1pPr algn="ctr">
              <a:defRPr sz="92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981" y="10399217"/>
            <a:ext cx="10529888" cy="4780246"/>
          </a:xfrm>
        </p:spPr>
        <p:txBody>
          <a:bodyPr/>
          <a:lstStyle>
            <a:lvl1pPr marL="0" indent="0" algn="ctr">
              <a:buNone/>
              <a:defRPr sz="3685"/>
            </a:lvl1pPr>
            <a:lvl2pPr marL="701985" indent="0" algn="ctr">
              <a:buNone/>
              <a:defRPr sz="3071"/>
            </a:lvl2pPr>
            <a:lvl3pPr marL="1403970" indent="0" algn="ctr">
              <a:buNone/>
              <a:defRPr sz="2764"/>
            </a:lvl3pPr>
            <a:lvl4pPr marL="2105955" indent="0" algn="ctr">
              <a:buNone/>
              <a:defRPr sz="2457"/>
            </a:lvl4pPr>
            <a:lvl5pPr marL="2807940" indent="0" algn="ctr">
              <a:buNone/>
              <a:defRPr sz="2457"/>
            </a:lvl5pPr>
            <a:lvl6pPr marL="3509924" indent="0" algn="ctr">
              <a:buNone/>
              <a:defRPr sz="2457"/>
            </a:lvl6pPr>
            <a:lvl7pPr marL="4211909" indent="0" algn="ctr">
              <a:buNone/>
              <a:defRPr sz="2457"/>
            </a:lvl7pPr>
            <a:lvl8pPr marL="4913894" indent="0" algn="ctr">
              <a:buNone/>
              <a:defRPr sz="2457"/>
            </a:lvl8pPr>
            <a:lvl9pPr marL="5615879" indent="0" algn="ctr">
              <a:buNone/>
              <a:defRPr sz="24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7/8/2025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31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7/8/2025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109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7268" y="1054129"/>
            <a:ext cx="3027343" cy="167789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40" y="1054129"/>
            <a:ext cx="8906530" cy="167789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7/8/2025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094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7/8/2025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973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928" y="4936081"/>
            <a:ext cx="12109371" cy="8235957"/>
          </a:xfrm>
        </p:spPr>
        <p:txBody>
          <a:bodyPr anchor="b"/>
          <a:lstStyle>
            <a:lvl1pPr>
              <a:defRPr sz="92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928" y="13249954"/>
            <a:ext cx="12109371" cy="4331095"/>
          </a:xfrm>
        </p:spPr>
        <p:txBody>
          <a:bodyPr/>
          <a:lstStyle>
            <a:lvl1pPr marL="0" indent="0">
              <a:buNone/>
              <a:defRPr sz="3685">
                <a:solidFill>
                  <a:schemeClr val="tx1"/>
                </a:solidFill>
              </a:defRPr>
            </a:lvl1pPr>
            <a:lvl2pPr marL="701985" indent="0">
              <a:buNone/>
              <a:defRPr sz="3071">
                <a:solidFill>
                  <a:schemeClr val="tx1">
                    <a:tint val="75000"/>
                  </a:schemeClr>
                </a:solidFill>
              </a:defRPr>
            </a:lvl2pPr>
            <a:lvl3pPr marL="1403970" indent="0">
              <a:buNone/>
              <a:defRPr sz="2764">
                <a:solidFill>
                  <a:schemeClr val="tx1">
                    <a:tint val="75000"/>
                  </a:schemeClr>
                </a:solidFill>
              </a:defRPr>
            </a:lvl3pPr>
            <a:lvl4pPr marL="2105955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4pPr>
            <a:lvl5pPr marL="280794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5pPr>
            <a:lvl6pPr marL="3509924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6pPr>
            <a:lvl7pPr marL="4211909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7pPr>
            <a:lvl8pPr marL="4913894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8pPr>
            <a:lvl9pPr marL="5615879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7/8/2025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07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40" y="5270647"/>
            <a:ext cx="5966936" cy="12562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7674" y="5270647"/>
            <a:ext cx="5966936" cy="12562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7/8/2025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060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054134"/>
            <a:ext cx="12109371" cy="3826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070" y="4853580"/>
            <a:ext cx="5939514" cy="2378664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985" indent="0">
              <a:buNone/>
              <a:defRPr sz="3071" b="1"/>
            </a:lvl2pPr>
            <a:lvl3pPr marL="1403970" indent="0">
              <a:buNone/>
              <a:defRPr sz="2764" b="1"/>
            </a:lvl3pPr>
            <a:lvl4pPr marL="2105955" indent="0">
              <a:buNone/>
              <a:defRPr sz="2457" b="1"/>
            </a:lvl4pPr>
            <a:lvl5pPr marL="2807940" indent="0">
              <a:buNone/>
              <a:defRPr sz="2457" b="1"/>
            </a:lvl5pPr>
            <a:lvl6pPr marL="3509924" indent="0">
              <a:buNone/>
              <a:defRPr sz="2457" b="1"/>
            </a:lvl6pPr>
            <a:lvl7pPr marL="4211909" indent="0">
              <a:buNone/>
              <a:defRPr sz="2457" b="1"/>
            </a:lvl7pPr>
            <a:lvl8pPr marL="4913894" indent="0">
              <a:buNone/>
              <a:defRPr sz="2457" b="1"/>
            </a:lvl8pPr>
            <a:lvl9pPr marL="5615879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070" y="7232244"/>
            <a:ext cx="5939514" cy="1063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675" y="4853580"/>
            <a:ext cx="5968765" cy="2378664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985" indent="0">
              <a:buNone/>
              <a:defRPr sz="3071" b="1"/>
            </a:lvl2pPr>
            <a:lvl3pPr marL="1403970" indent="0">
              <a:buNone/>
              <a:defRPr sz="2764" b="1"/>
            </a:lvl3pPr>
            <a:lvl4pPr marL="2105955" indent="0">
              <a:buNone/>
              <a:defRPr sz="2457" b="1"/>
            </a:lvl4pPr>
            <a:lvl5pPr marL="2807940" indent="0">
              <a:buNone/>
              <a:defRPr sz="2457" b="1"/>
            </a:lvl5pPr>
            <a:lvl6pPr marL="3509924" indent="0">
              <a:buNone/>
              <a:defRPr sz="2457" b="1"/>
            </a:lvl6pPr>
            <a:lvl7pPr marL="4211909" indent="0">
              <a:buNone/>
              <a:defRPr sz="2457" b="1"/>
            </a:lvl7pPr>
            <a:lvl8pPr marL="4913894" indent="0">
              <a:buNone/>
              <a:defRPr sz="2457" b="1"/>
            </a:lvl8pPr>
            <a:lvl9pPr marL="5615879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675" y="7232244"/>
            <a:ext cx="5968765" cy="1063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7/8/2025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111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7/8/2025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539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7/8/2025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09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319953"/>
            <a:ext cx="4528217" cy="4619837"/>
          </a:xfrm>
        </p:spPr>
        <p:txBody>
          <a:bodyPr anchor="b"/>
          <a:lstStyle>
            <a:lvl1pPr>
              <a:defRPr sz="4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765" y="2850737"/>
            <a:ext cx="7107674" cy="14070336"/>
          </a:xfrm>
        </p:spPr>
        <p:txBody>
          <a:bodyPr/>
          <a:lstStyle>
            <a:lvl1pPr>
              <a:defRPr sz="4913"/>
            </a:lvl1pPr>
            <a:lvl2pPr>
              <a:defRPr sz="4299"/>
            </a:lvl2pPr>
            <a:lvl3pPr>
              <a:defRPr sz="3685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5939790"/>
            <a:ext cx="4528217" cy="11004196"/>
          </a:xfrm>
        </p:spPr>
        <p:txBody>
          <a:bodyPr/>
          <a:lstStyle>
            <a:lvl1pPr marL="0" indent="0">
              <a:buNone/>
              <a:defRPr sz="2457"/>
            </a:lvl1pPr>
            <a:lvl2pPr marL="701985" indent="0">
              <a:buNone/>
              <a:defRPr sz="2150"/>
            </a:lvl2pPr>
            <a:lvl3pPr marL="1403970" indent="0">
              <a:buNone/>
              <a:defRPr sz="1842"/>
            </a:lvl3pPr>
            <a:lvl4pPr marL="2105955" indent="0">
              <a:buNone/>
              <a:defRPr sz="1535"/>
            </a:lvl4pPr>
            <a:lvl5pPr marL="2807940" indent="0">
              <a:buNone/>
              <a:defRPr sz="1535"/>
            </a:lvl5pPr>
            <a:lvl6pPr marL="3509924" indent="0">
              <a:buNone/>
              <a:defRPr sz="1535"/>
            </a:lvl6pPr>
            <a:lvl7pPr marL="4211909" indent="0">
              <a:buNone/>
              <a:defRPr sz="1535"/>
            </a:lvl7pPr>
            <a:lvl8pPr marL="4913894" indent="0">
              <a:buNone/>
              <a:defRPr sz="1535"/>
            </a:lvl8pPr>
            <a:lvl9pPr marL="5615879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7/8/2025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55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319953"/>
            <a:ext cx="4528217" cy="4619837"/>
          </a:xfrm>
        </p:spPr>
        <p:txBody>
          <a:bodyPr anchor="b"/>
          <a:lstStyle>
            <a:lvl1pPr>
              <a:defRPr sz="4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68765" y="2850737"/>
            <a:ext cx="7107674" cy="14070336"/>
          </a:xfrm>
        </p:spPr>
        <p:txBody>
          <a:bodyPr anchor="t"/>
          <a:lstStyle>
            <a:lvl1pPr marL="0" indent="0">
              <a:buNone/>
              <a:defRPr sz="4913"/>
            </a:lvl1pPr>
            <a:lvl2pPr marL="701985" indent="0">
              <a:buNone/>
              <a:defRPr sz="4299"/>
            </a:lvl2pPr>
            <a:lvl3pPr marL="1403970" indent="0">
              <a:buNone/>
              <a:defRPr sz="3685"/>
            </a:lvl3pPr>
            <a:lvl4pPr marL="2105955" indent="0">
              <a:buNone/>
              <a:defRPr sz="3071"/>
            </a:lvl4pPr>
            <a:lvl5pPr marL="2807940" indent="0">
              <a:buNone/>
              <a:defRPr sz="3071"/>
            </a:lvl5pPr>
            <a:lvl6pPr marL="3509924" indent="0">
              <a:buNone/>
              <a:defRPr sz="3071"/>
            </a:lvl6pPr>
            <a:lvl7pPr marL="4211909" indent="0">
              <a:buNone/>
              <a:defRPr sz="3071"/>
            </a:lvl7pPr>
            <a:lvl8pPr marL="4913894" indent="0">
              <a:buNone/>
              <a:defRPr sz="3071"/>
            </a:lvl8pPr>
            <a:lvl9pPr marL="5615879" indent="0">
              <a:buNone/>
              <a:defRPr sz="307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5939790"/>
            <a:ext cx="4528217" cy="11004196"/>
          </a:xfrm>
        </p:spPr>
        <p:txBody>
          <a:bodyPr/>
          <a:lstStyle>
            <a:lvl1pPr marL="0" indent="0">
              <a:buNone/>
              <a:defRPr sz="2457"/>
            </a:lvl1pPr>
            <a:lvl2pPr marL="701985" indent="0">
              <a:buNone/>
              <a:defRPr sz="2150"/>
            </a:lvl2pPr>
            <a:lvl3pPr marL="1403970" indent="0">
              <a:buNone/>
              <a:defRPr sz="1842"/>
            </a:lvl3pPr>
            <a:lvl4pPr marL="2105955" indent="0">
              <a:buNone/>
              <a:defRPr sz="1535"/>
            </a:lvl4pPr>
            <a:lvl5pPr marL="2807940" indent="0">
              <a:buNone/>
              <a:defRPr sz="1535"/>
            </a:lvl5pPr>
            <a:lvl6pPr marL="3509924" indent="0">
              <a:buNone/>
              <a:defRPr sz="1535"/>
            </a:lvl6pPr>
            <a:lvl7pPr marL="4211909" indent="0">
              <a:buNone/>
              <a:defRPr sz="1535"/>
            </a:lvl7pPr>
            <a:lvl8pPr marL="4913894" indent="0">
              <a:buNone/>
              <a:defRPr sz="1535"/>
            </a:lvl8pPr>
            <a:lvl9pPr marL="5615879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7/8/2025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60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240" y="1054134"/>
            <a:ext cx="12109371" cy="3826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40" y="5270647"/>
            <a:ext cx="12109371" cy="1256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5240" y="18351022"/>
            <a:ext cx="3158966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8B76-F61F-4575-9342-EF07770A86FF}" type="datetimeFigureOut">
              <a:rPr lang="en-MY" smtClean="0"/>
              <a:t>7/8/2025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0701" y="18351022"/>
            <a:ext cx="4738449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5644" y="18351022"/>
            <a:ext cx="3158966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937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03970" rtl="0" eaLnBrk="1" latinLnBrk="0" hangingPunct="1">
        <a:lnSpc>
          <a:spcPct val="90000"/>
        </a:lnSpc>
        <a:spcBef>
          <a:spcPct val="0"/>
        </a:spcBef>
        <a:buNone/>
        <a:defRPr sz="67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140397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105297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75496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3071" kern="1200">
          <a:solidFill>
            <a:schemeClr val="tx1"/>
          </a:solidFill>
          <a:latin typeface="+mn-lt"/>
          <a:ea typeface="+mn-ea"/>
          <a:cs typeface="+mn-cs"/>
        </a:defRPr>
      </a:lvl3pPr>
      <a:lvl4pPr marL="245694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315893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86091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56290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526488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966871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40397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3pPr>
      <a:lvl4pPr marL="2105955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280794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509924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211909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4913894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615879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2.xml"/><Relationship Id="rId7" Type="http://schemas.openxmlformats.org/officeDocument/2006/relationships/chart" Target="../charts/chart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302180CB-3AFD-4CDA-B16E-8F5A7A1BD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17746"/>
              </p:ext>
            </p:extLst>
          </p:nvPr>
        </p:nvGraphicFramePr>
        <p:xfrm>
          <a:off x="10310398" y="15364862"/>
          <a:ext cx="3298190" cy="210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B34BC25-8981-46E0-AA65-91D8F319E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37349"/>
              </p:ext>
            </p:extLst>
          </p:nvPr>
        </p:nvGraphicFramePr>
        <p:xfrm>
          <a:off x="7172048" y="15364862"/>
          <a:ext cx="3098887" cy="210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285DB2DE-5935-414C-80D3-F132ABAA15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3"/>
          <a:stretch/>
        </p:blipFill>
        <p:spPr>
          <a:xfrm>
            <a:off x="0" y="17745375"/>
            <a:ext cx="14024921" cy="2182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E8DDD-FBF3-41A2-8580-EE30B2AA75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85" b="272"/>
          <a:stretch/>
        </p:blipFill>
        <p:spPr>
          <a:xfrm>
            <a:off x="-656" y="1"/>
            <a:ext cx="14039850" cy="17488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DE3501-60CA-941F-C4AD-17AEDBF9EF46}"/>
              </a:ext>
            </a:extLst>
          </p:cNvPr>
          <p:cNvSpPr/>
          <p:nvPr/>
        </p:nvSpPr>
        <p:spPr>
          <a:xfrm>
            <a:off x="14584" y="2735352"/>
            <a:ext cx="13980856" cy="11799211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Imej</a:t>
            </a:r>
            <a:r>
              <a:rPr lang="en-US" sz="5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Infografik</a:t>
            </a:r>
            <a:r>
              <a:rPr lang="en-US" sz="5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(BI)</a:t>
            </a:r>
          </a:p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‘data’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sahaja</a:t>
            </a:r>
            <a:r>
              <a:rPr lang="en-US" sz="5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Maksimumkan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ruang</a:t>
            </a:r>
            <a:endParaRPr lang="en-GB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235"/>
          <p:cNvSpPr>
            <a:spLocks noChangeArrowheads="1"/>
          </p:cNvSpPr>
          <p:nvPr/>
        </p:nvSpPr>
        <p:spPr bwMode="auto">
          <a:xfrm>
            <a:off x="-1" y="1819486"/>
            <a:ext cx="14046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5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MONTHLY RUBBER STATISTICS, JUNE 2025</a:t>
            </a:r>
          </a:p>
        </p:txBody>
      </p:sp>
      <p:sp>
        <p:nvSpPr>
          <p:cNvPr id="1052" name="Arrow: Left 1051">
            <a:extLst>
              <a:ext uri="{FF2B5EF4-FFF2-40B4-BE49-F238E27FC236}">
                <a16:creationId xmlns:a16="http://schemas.microsoft.com/office/drawing/2014/main" id="{2E894583-4AB1-8BA9-37A2-7DC148F49A72}"/>
              </a:ext>
            </a:extLst>
          </p:cNvPr>
          <p:cNvSpPr/>
          <p:nvPr/>
        </p:nvSpPr>
        <p:spPr>
          <a:xfrm>
            <a:off x="151212" y="9219959"/>
            <a:ext cx="2340493" cy="58833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53" name="Arrow: Right 1052">
            <a:extLst>
              <a:ext uri="{FF2B5EF4-FFF2-40B4-BE49-F238E27FC236}">
                <a16:creationId xmlns:a16="http://schemas.microsoft.com/office/drawing/2014/main" id="{BDD0E911-6ECA-BFCD-3AF3-D89B89DD4502}"/>
              </a:ext>
            </a:extLst>
          </p:cNvPr>
          <p:cNvSpPr/>
          <p:nvPr/>
        </p:nvSpPr>
        <p:spPr>
          <a:xfrm>
            <a:off x="11483712" y="9219959"/>
            <a:ext cx="2359742" cy="6313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0D0F2C-3148-4DC8-BD34-D33A294A31E7}"/>
              </a:ext>
            </a:extLst>
          </p:cNvPr>
          <p:cNvSpPr/>
          <p:nvPr/>
        </p:nvSpPr>
        <p:spPr>
          <a:xfrm>
            <a:off x="6342927" y="1199238"/>
            <a:ext cx="645867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12 AUGUST 2025   |   #174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1D83C5-DDAD-4C57-9557-BA591FF10B8A}"/>
              </a:ext>
            </a:extLst>
          </p:cNvPr>
          <p:cNvSpPr/>
          <p:nvPr/>
        </p:nvSpPr>
        <p:spPr>
          <a:xfrm>
            <a:off x="13357186" y="19327105"/>
            <a:ext cx="667738" cy="491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MY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1AADF8-CC03-4F1F-A1FE-C1F1D76FA03E}"/>
              </a:ext>
            </a:extLst>
          </p:cNvPr>
          <p:cNvSpPr/>
          <p:nvPr/>
        </p:nvSpPr>
        <p:spPr>
          <a:xfrm>
            <a:off x="0" y="14678788"/>
            <a:ext cx="14034745" cy="520287"/>
          </a:xfrm>
          <a:prstGeom prst="rect">
            <a:avLst/>
          </a:prstGeom>
          <a:solidFill>
            <a:srgbClr val="10879A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>
              <a:defRPr/>
            </a:pPr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STATISTICS OF RUBBER, MALAYSIA (‘000 TONNES)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4ABC49-7169-418F-A6AC-C8A82D08C9D0}"/>
              </a:ext>
            </a:extLst>
          </p:cNvPr>
          <p:cNvSpPr/>
          <p:nvPr/>
        </p:nvSpPr>
        <p:spPr>
          <a:xfrm>
            <a:off x="175524" y="15228509"/>
            <a:ext cx="1123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000" dirty="0">
                <a:latin typeface="Arial" pitchFamily="34" charset="0"/>
                <a:cs typeface="Tahoma" pitchFamily="34" charset="0"/>
              </a:rPr>
              <a:t>(‘000 tonnes)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8E3931-5564-4CEF-860D-D481CBF1DA6D}"/>
              </a:ext>
            </a:extLst>
          </p:cNvPr>
          <p:cNvSpPr/>
          <p:nvPr/>
        </p:nvSpPr>
        <p:spPr>
          <a:xfrm>
            <a:off x="3584385" y="15228509"/>
            <a:ext cx="1123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000" dirty="0">
                <a:latin typeface="Arial" pitchFamily="34" charset="0"/>
                <a:cs typeface="Tahoma" pitchFamily="34" charset="0"/>
              </a:rPr>
              <a:t>(‘000 tonnes)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030723-7D78-469E-BA08-3ABCCB129259}"/>
              </a:ext>
            </a:extLst>
          </p:cNvPr>
          <p:cNvSpPr/>
          <p:nvPr/>
        </p:nvSpPr>
        <p:spPr>
          <a:xfrm>
            <a:off x="7109724" y="15209459"/>
            <a:ext cx="1123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000" dirty="0">
                <a:latin typeface="Arial" pitchFamily="34" charset="0"/>
                <a:cs typeface="Tahoma" pitchFamily="34" charset="0"/>
              </a:rPr>
              <a:t>(‘000 tonnes)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3B851B-E2E7-44B6-ABFE-CB0954E4F2DC}"/>
              </a:ext>
            </a:extLst>
          </p:cNvPr>
          <p:cNvSpPr/>
          <p:nvPr/>
        </p:nvSpPr>
        <p:spPr>
          <a:xfrm>
            <a:off x="10270935" y="15209459"/>
            <a:ext cx="1123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000" dirty="0">
                <a:latin typeface="Arial" pitchFamily="34" charset="0"/>
                <a:cs typeface="Tahoma" pitchFamily="34" charset="0"/>
              </a:rPr>
              <a:t>(‘000 tonnes)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868851-214B-41EC-ADC6-604A350082CC}"/>
              </a:ext>
            </a:extLst>
          </p:cNvPr>
          <p:cNvSpPr txBox="1"/>
          <p:nvPr/>
        </p:nvSpPr>
        <p:spPr>
          <a:xfrm>
            <a:off x="1413260" y="17362709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Production</a:t>
            </a:r>
            <a:endParaRPr lang="en-MY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E74173-3647-47EE-87D6-A20CB9C2EE27}"/>
              </a:ext>
            </a:extLst>
          </p:cNvPr>
          <p:cNvSpPr txBox="1"/>
          <p:nvPr/>
        </p:nvSpPr>
        <p:spPr>
          <a:xfrm>
            <a:off x="4377872" y="17382570"/>
            <a:ext cx="2155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Domestic Consumption</a:t>
            </a:r>
            <a:endParaRPr lang="en-MY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F5E9F6-4C82-42B0-A771-C7B5A3A74191}"/>
              </a:ext>
            </a:extLst>
          </p:cNvPr>
          <p:cNvSpPr txBox="1"/>
          <p:nvPr/>
        </p:nvSpPr>
        <p:spPr>
          <a:xfrm>
            <a:off x="7983040" y="17350471"/>
            <a:ext cx="1824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Import</a:t>
            </a:r>
            <a:endParaRPr lang="en-MY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2D622F-9758-4578-A6CE-CAC81FBB8C0C}"/>
              </a:ext>
            </a:extLst>
          </p:cNvPr>
          <p:cNvSpPr txBox="1"/>
          <p:nvPr/>
        </p:nvSpPr>
        <p:spPr>
          <a:xfrm>
            <a:off x="11293858" y="17382570"/>
            <a:ext cx="1824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Export</a:t>
            </a:r>
            <a:endParaRPr lang="en-MY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9C0F3-C91E-49A1-A42F-D935E034EF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5" b="10011"/>
          <a:stretch/>
        </p:blipFill>
        <p:spPr>
          <a:xfrm>
            <a:off x="14584" y="2625726"/>
            <a:ext cx="14046400" cy="120236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FE6E04-E86B-47AB-8506-2D02E6E97D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7" t="89668" r="-380" b="7387"/>
          <a:stretch/>
        </p:blipFill>
        <p:spPr>
          <a:xfrm>
            <a:off x="4805572" y="17745375"/>
            <a:ext cx="9037882" cy="467968"/>
          </a:xfrm>
          <a:prstGeom prst="rect">
            <a:avLst/>
          </a:prstGeom>
        </p:spPr>
      </p:pic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B7964A8B-9F1D-4CC9-9C9C-BFA06D9E5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882233"/>
              </p:ext>
            </p:extLst>
          </p:nvPr>
        </p:nvGraphicFramePr>
        <p:xfrm>
          <a:off x="339728" y="15492917"/>
          <a:ext cx="3034665" cy="193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9912CE74-8D17-4558-AA76-4BBD89CEE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521122"/>
              </p:ext>
            </p:extLst>
          </p:nvPr>
        </p:nvGraphicFramePr>
        <p:xfrm>
          <a:off x="3763187" y="15459617"/>
          <a:ext cx="3230059" cy="194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4117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13E73E0-9C99-4135-B0E7-1D28FAC1D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488"/>
          <a:stretch/>
        </p:blipFill>
        <p:spPr>
          <a:xfrm>
            <a:off x="-14090" y="17600659"/>
            <a:ext cx="14028112" cy="218293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063808-CCBC-48A6-B82E-0529410F8561}"/>
              </a:ext>
            </a:extLst>
          </p:cNvPr>
          <p:cNvSpPr/>
          <p:nvPr/>
        </p:nvSpPr>
        <p:spPr>
          <a:xfrm>
            <a:off x="0" y="-8064"/>
            <a:ext cx="14039850" cy="792650"/>
          </a:xfrm>
          <a:prstGeom prst="rect">
            <a:avLst/>
          </a:prstGeom>
          <a:solidFill>
            <a:srgbClr val="E4F9FC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E86D750-92CF-DE2C-B2F5-EDCEF5391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70" y="2508836"/>
            <a:ext cx="13103392" cy="13880723"/>
          </a:xfrm>
          <a:prstGeom prst="rect">
            <a:avLst/>
          </a:prstGeom>
          <a:solidFill>
            <a:schemeClr val="bg1"/>
          </a:solidFill>
          <a:ln w="9525">
            <a:solidFill>
              <a:srgbClr val="10879A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5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Natural Rubber (NR) production increased by 5.9 per cent in June 2025 (25,679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 as compared to May 2025 (24,256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). Year-on-year comparison showed that the production of NR decreased by 14.1 per cent (June 2024: 29,881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). Production of NR in June 2025 for Malaysia was mainly contributed by smallholders sector (84.7%) as compared to estates sector (15.3%). </a:t>
            </a:r>
          </a:p>
          <a:p>
            <a:pPr marL="268288" indent="0" algn="just">
              <a:spcBef>
                <a:spcPct val="0"/>
              </a:spcBef>
              <a:buNone/>
            </a:pPr>
            <a:endParaRPr lang="en-US" altLang="en-US" sz="28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Total stocks of NR in June 2025 decreased by 11.4 per cent to             164,189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as compared to 185,324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in May 2025. Rubber processors factory contributed 85.2 per cent of the stocks followed by rubber consumers factory (14.7%) and rubber  estates (0.1%). </a:t>
            </a:r>
          </a:p>
          <a:p>
            <a:pPr marL="268288" indent="0" algn="just">
              <a:spcBef>
                <a:spcPct val="0"/>
              </a:spcBef>
              <a:buNone/>
            </a:pPr>
            <a:endParaRPr lang="en-US" altLang="en-US" sz="28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Exports of Malaysia's NR amounted to 29,719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in June 2025, decreased 17.3 per cent as against May 2025 (35,939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). P.R. China remained as the main destination for NR exports which contributed           33.9 per cent of total exports in June 2025 followed by Germany (18.1%),  the United Arab Emirates (9.6%), the United States of America (7.3%) and India (3.8%). </a:t>
            </a:r>
          </a:p>
          <a:p>
            <a:pPr marL="268288" indent="0" algn="just">
              <a:spcBef>
                <a:spcPct val="0"/>
              </a:spcBef>
              <a:buNone/>
            </a:pPr>
            <a:endParaRPr lang="en-US" altLang="en-US" sz="2800" i="1" dirty="0">
              <a:highlight>
                <a:srgbClr val="FFFF00"/>
              </a:highligh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US" alt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average monthly price showed that Concentrated Latex                        recorded a decrease of 9.0 per cent (June 2025: 558.66 </a:t>
            </a:r>
            <a:r>
              <a:rPr lang="en-US" altLang="en-US" sz="28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sen</a:t>
            </a:r>
            <a:r>
              <a:rPr lang="en-US" alt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per kg; May 2025: 613.80 </a:t>
            </a:r>
            <a:r>
              <a:rPr lang="en-US" altLang="en-US" sz="28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sen</a:t>
            </a:r>
            <a:r>
              <a:rPr lang="en-US" alt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per kg) while Scrap decreased by 7.0 per cent (June 2025: 564.13 </a:t>
            </a:r>
            <a:r>
              <a:rPr lang="en-US" altLang="en-US" sz="28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sen</a:t>
            </a:r>
            <a:r>
              <a:rPr lang="en-US" alt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per kg; May 2025: 606.67 </a:t>
            </a:r>
            <a:r>
              <a:rPr lang="en-US" altLang="en-US" sz="28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sen</a:t>
            </a:r>
            <a:r>
              <a:rPr lang="en-US" alt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per kg). </a:t>
            </a: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endParaRPr lang="en-US" altLang="en-US" sz="28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US" alt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performance of the second quarter of 2025 showed natural rubber production decreased by 28.6 per cent to 67,943 </a:t>
            </a:r>
            <a:r>
              <a:rPr lang="en-US" altLang="en-US" sz="28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tonnes</a:t>
            </a:r>
            <a:r>
              <a:rPr lang="en-US" alt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as compared to 95,101 </a:t>
            </a:r>
            <a:r>
              <a:rPr lang="en-US" altLang="en-US" sz="28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tonnes</a:t>
            </a:r>
            <a:r>
              <a:rPr lang="en-US" alt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in the first quarter of 2025. The annual performance of Malaysia's natural rubber production in the second quarter of 2025     recorded a decrease of 11.5 per cent as compared to the second quarter 2024 (76,814 </a:t>
            </a:r>
            <a:r>
              <a:rPr lang="en-US" altLang="en-US" sz="28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tonnes</a:t>
            </a:r>
            <a:r>
              <a:rPr lang="en-US" alt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</a:p>
          <a:p>
            <a:pPr marL="725488" algn="just" eaLnBrk="1" hangingPunct="1">
              <a:spcBef>
                <a:spcPct val="0"/>
              </a:spcBef>
              <a:buFont typeface="Tahoma" panose="020B0604030504040204" pitchFamily="34" charset="0"/>
              <a:buChar char="●"/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302" y="913082"/>
            <a:ext cx="13316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Malaysia natural rubber production increased by </a:t>
            </a:r>
          </a:p>
          <a:p>
            <a:pPr algn="ctr"/>
            <a:r>
              <a:rPr lang="en-US" sz="4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5.9 per cent in June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2EBE1-033B-0CEF-49BC-328A5BF305AB}"/>
              </a:ext>
            </a:extLst>
          </p:cNvPr>
          <p:cNvSpPr/>
          <p:nvPr/>
        </p:nvSpPr>
        <p:spPr>
          <a:xfrm>
            <a:off x="13357186" y="19327105"/>
            <a:ext cx="667738" cy="491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MY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685B7D-DB9A-4415-8914-C426536D9CFA}"/>
              </a:ext>
            </a:extLst>
          </p:cNvPr>
          <p:cNvSpPr/>
          <p:nvPr/>
        </p:nvSpPr>
        <p:spPr>
          <a:xfrm>
            <a:off x="0" y="197756"/>
            <a:ext cx="1402492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12 AUGUST 2025   |   #174</a:t>
            </a:r>
          </a:p>
        </p:txBody>
      </p:sp>
    </p:spTree>
    <p:extLst>
      <p:ext uri="{BB962C8B-B14F-4D97-AF65-F5344CB8AC3E}">
        <p14:creationId xmlns:p14="http://schemas.microsoft.com/office/powerpoint/2010/main" val="153181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1618</TotalTime>
  <Words>392</Words>
  <Application>Microsoft Office PowerPoint</Application>
  <PresentationFormat>Custom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Verdana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Hajijah Abdul Latip</dc:creator>
  <cp:lastModifiedBy>Wan Nuraliya Afifah Wan Ramli</cp:lastModifiedBy>
  <cp:revision>131</cp:revision>
  <cp:lastPrinted>2022-08-17T23:23:37Z</cp:lastPrinted>
  <dcterms:created xsi:type="dcterms:W3CDTF">2022-08-09T07:20:47Z</dcterms:created>
  <dcterms:modified xsi:type="dcterms:W3CDTF">2025-08-07T05:22:52Z</dcterms:modified>
</cp:coreProperties>
</file>