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3" r:id="rId3"/>
  </p:sldIdLst>
  <p:sldSz cx="14039850" cy="19799300"/>
  <p:notesSz cx="6797675" cy="9926638"/>
  <p:defaultTextStyle>
    <a:defPPr>
      <a:defRPr lang="en-US"/>
    </a:defPPr>
    <a:lvl1pPr marL="0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1pPr>
    <a:lvl2pPr marL="922858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2pPr>
    <a:lvl3pPr marL="184571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3pPr>
    <a:lvl4pPr marL="2768575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4pPr>
    <a:lvl5pPr marL="3691433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5pPr>
    <a:lvl6pPr marL="4614291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6pPr>
    <a:lvl7pPr marL="5537149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7pPr>
    <a:lvl8pPr marL="6460007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8pPr>
    <a:lvl9pPr marL="738286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93D"/>
    <a:srgbClr val="ECFEFD"/>
    <a:srgbClr val="087F76"/>
    <a:srgbClr val="E3FDFB"/>
    <a:srgbClr val="ED7222"/>
    <a:srgbClr val="0D4F48"/>
    <a:srgbClr val="0D5049"/>
    <a:srgbClr val="66303A"/>
    <a:srgbClr val="422C3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1" autoAdjust="0"/>
    <p:restoredTop sz="94660"/>
  </p:normalViewPr>
  <p:slideViewPr>
    <p:cSldViewPr snapToGrid="0">
      <p:cViewPr>
        <p:scale>
          <a:sx n="33" d="100"/>
          <a:sy n="33" d="100"/>
        </p:scale>
        <p:origin x="2904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88278662408583E-2"/>
          <c:y val="6.556693777769261E-2"/>
          <c:w val="0.89298720352106919"/>
          <c:h val="0.58215560641358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Penganggur ('000)</c:v>
                </c:pt>
              </c:strCache>
            </c:strRef>
          </c:tx>
          <c:spPr>
            <a:solidFill>
              <a:srgbClr val="94C93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noFill/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Sheet1!$B$2:$B$27</c:f>
              <c:strCache>
                <c:ptCount val="13"/>
                <c:pt idx="0">
                  <c:v>Apr-23</c:v>
                </c:pt>
                <c:pt idx="1">
                  <c:v>Mei-23</c:v>
                </c:pt>
                <c:pt idx="2">
                  <c:v>Jun-22</c:v>
                </c:pt>
                <c:pt idx="3">
                  <c:v>Jul-23</c:v>
                </c:pt>
                <c:pt idx="4">
                  <c:v>Ogos-23</c:v>
                </c:pt>
                <c:pt idx="5">
                  <c:v>Sep-23</c:v>
                </c:pt>
                <c:pt idx="6">
                  <c:v>Okt-23</c:v>
                </c:pt>
                <c:pt idx="7">
                  <c:v>Nov-23</c:v>
                </c:pt>
                <c:pt idx="8">
                  <c:v>Dis-23</c:v>
                </c:pt>
                <c:pt idx="9">
                  <c:v>Jan-24</c:v>
                </c:pt>
                <c:pt idx="10">
                  <c:v>Feb-24</c:v>
                </c:pt>
                <c:pt idx="11">
                  <c:v>Mac-24</c:v>
                </c:pt>
                <c:pt idx="12">
                  <c:v>Apr-24</c:v>
                </c:pt>
              </c:strCache>
            </c:strRef>
          </c:cat>
          <c:val>
            <c:numRef>
              <c:f>Sheet1!$D$2:$D$27</c:f>
              <c:numCache>
                <c:formatCode>0.0</c:formatCode>
                <c:ptCount val="13"/>
                <c:pt idx="0">
                  <c:v>586.9</c:v>
                </c:pt>
                <c:pt idx="1">
                  <c:v>584.6</c:v>
                </c:pt>
                <c:pt idx="2">
                  <c:v>581.70000000000005</c:v>
                </c:pt>
                <c:pt idx="3" formatCode="General">
                  <c:v>579.20000000000005</c:v>
                </c:pt>
                <c:pt idx="4" formatCode="General">
                  <c:v>577.29999999999995</c:v>
                </c:pt>
                <c:pt idx="5" formatCode="General">
                  <c:v>573.70000000000005</c:v>
                </c:pt>
                <c:pt idx="6" formatCode="General">
                  <c:v>570.9</c:v>
                </c:pt>
                <c:pt idx="7" formatCode="General">
                  <c:v>569.20000000000005</c:v>
                </c:pt>
                <c:pt idx="8" formatCode="General">
                  <c:v>567.79999999999995</c:v>
                </c:pt>
                <c:pt idx="9" formatCode="General">
                  <c:v>567.29999999999995</c:v>
                </c:pt>
                <c:pt idx="10">
                  <c:v>567</c:v>
                </c:pt>
                <c:pt idx="11" formatCode="General">
                  <c:v>566.6</c:v>
                </c:pt>
                <c:pt idx="12" formatCode="General">
                  <c:v>566.4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DE6-983E-0AA0FA648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3"/>
        <c:axId val="154046416"/>
        <c:axId val="1540468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Kadar pengangguran (%)</c:v>
                </c:pt>
              </c:strCache>
            </c:strRef>
          </c:tx>
          <c:spPr>
            <a:ln w="31750" cap="rnd" cmpd="sng" algn="ctr">
              <a:solidFill>
                <a:srgbClr val="ED7222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rgbClr val="ED7222"/>
              </a:solidFill>
              <a:ln w="19050" cap="flat" cmpd="sng" algn="ctr">
                <a:solidFill>
                  <a:srgbClr val="ED7222"/>
                </a:solidFill>
                <a:prstDash val="solid"/>
                <a:round/>
              </a:ln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Sheet1!$B$2:$B$27</c:f>
              <c:strCache>
                <c:ptCount val="13"/>
                <c:pt idx="0">
                  <c:v>Apr-23</c:v>
                </c:pt>
                <c:pt idx="1">
                  <c:v>Mei-23</c:v>
                </c:pt>
                <c:pt idx="2">
                  <c:v>Jun-22</c:v>
                </c:pt>
                <c:pt idx="3">
                  <c:v>Jul-23</c:v>
                </c:pt>
                <c:pt idx="4">
                  <c:v>Ogos-23</c:v>
                </c:pt>
                <c:pt idx="5">
                  <c:v>Sep-23</c:v>
                </c:pt>
                <c:pt idx="6">
                  <c:v>Okt-23</c:v>
                </c:pt>
                <c:pt idx="7">
                  <c:v>Nov-23</c:v>
                </c:pt>
                <c:pt idx="8">
                  <c:v>Dis-23</c:v>
                </c:pt>
                <c:pt idx="9">
                  <c:v>Jan-24</c:v>
                </c:pt>
                <c:pt idx="10">
                  <c:v>Feb-24</c:v>
                </c:pt>
                <c:pt idx="11">
                  <c:v>Mac-24</c:v>
                </c:pt>
                <c:pt idx="12">
                  <c:v>Apr-24</c:v>
                </c:pt>
              </c:strCache>
            </c:strRef>
          </c:cat>
          <c:val>
            <c:numRef>
              <c:f>Sheet1!$C$2:$C$27</c:f>
              <c:numCache>
                <c:formatCode>0.0</c:formatCode>
                <c:ptCount val="13"/>
                <c:pt idx="0">
                  <c:v>3.5</c:v>
                </c:pt>
                <c:pt idx="1">
                  <c:v>3.5</c:v>
                </c:pt>
                <c:pt idx="2">
                  <c:v>3.4</c:v>
                </c:pt>
                <c:pt idx="3" formatCode="General">
                  <c:v>3.4</c:v>
                </c:pt>
                <c:pt idx="4" formatCode="General">
                  <c:v>3.4</c:v>
                </c:pt>
                <c:pt idx="5" formatCode="General">
                  <c:v>3.4</c:v>
                </c:pt>
                <c:pt idx="6" formatCode="General">
                  <c:v>3.4</c:v>
                </c:pt>
                <c:pt idx="7" formatCode="General">
                  <c:v>3.3</c:v>
                </c:pt>
                <c:pt idx="8" formatCode="General">
                  <c:v>3.3</c:v>
                </c:pt>
                <c:pt idx="9" formatCode="General">
                  <c:v>3.3</c:v>
                </c:pt>
                <c:pt idx="10" formatCode="General">
                  <c:v>3.3</c:v>
                </c:pt>
                <c:pt idx="11" formatCode="General">
                  <c:v>3.3</c:v>
                </c:pt>
                <c:pt idx="12" formatCode="General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46-4DE6-983E-0AA0FA648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259440"/>
        <c:axId val="381255176"/>
      </c:lineChart>
      <c:catAx>
        <c:axId val="15404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46800"/>
        <c:crossesAt val="0"/>
        <c:auto val="1"/>
        <c:lblAlgn val="ctr"/>
        <c:lblOffset val="100"/>
        <c:noMultiLvlLbl val="0"/>
      </c:catAx>
      <c:valAx>
        <c:axId val="154046800"/>
        <c:scaling>
          <c:orientation val="minMax"/>
          <c:min val="400"/>
        </c:scaling>
        <c:delete val="0"/>
        <c:axPos val="l"/>
        <c:title>
          <c:tx>
            <c:rich>
              <a:bodyPr rot="-5400000" spcFirstLastPara="0" vertOverflow="ellipsis" vert="horz" wrap="square" anchor="ctr" anchorCtr="0"/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MY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Orang (‘000)</a:t>
                </a:r>
              </a:p>
            </c:rich>
          </c:tx>
          <c:layout>
            <c:manualLayout>
              <c:xMode val="edge"/>
              <c:yMode val="edge"/>
              <c:x val="0"/>
              <c:y val="0.1726392535184663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46416"/>
        <c:crosses val="autoZero"/>
        <c:crossBetween val="between"/>
      </c:valAx>
      <c:catAx>
        <c:axId val="38125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1255176"/>
        <c:crossesAt val="0"/>
        <c:auto val="1"/>
        <c:lblAlgn val="ctr"/>
        <c:lblOffset val="100"/>
        <c:noMultiLvlLbl val="0"/>
      </c:catAx>
      <c:valAx>
        <c:axId val="381255176"/>
        <c:scaling>
          <c:orientation val="minMax"/>
          <c:max val="4.5999999999999996"/>
          <c:min val="3"/>
        </c:scaling>
        <c:delete val="0"/>
        <c:axPos val="r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MY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</a:t>
                </a:r>
                <a:r>
                  <a:rPr lang="en-MY" sz="1400" baseline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atus</a:t>
                </a:r>
                <a:r>
                  <a:rPr lang="en-MY" sz="14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  <a:endPara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955201209256149"/>
              <c:y val="0.18467431088431835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259440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0261560918501173E-2"/>
          <c:y val="0.92075785615146444"/>
          <c:w val="0.91110868948428203"/>
          <c:h val="7.4972876020677898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en-US" sz="18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0.9535</cdr:x>
      <cdr:y>0.60125</cdr:y>
    </cdr:from>
    <cdr:to>
      <cdr:x>0.98667</cdr:x>
      <cdr:y>0.68283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AD5526B-7031-1740-B016-B4EFAE4FB3E4}"/>
            </a:ext>
          </a:extLst>
        </cdr:cNvPr>
        <cdr:cNvSpPr/>
      </cdr:nvSpPr>
      <cdr:spPr>
        <a:xfrm xmlns:a="http://schemas.openxmlformats.org/drawingml/2006/main">
          <a:off x="12868307" y="1757038"/>
          <a:ext cx="447676" cy="2383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0.0</a:t>
          </a:r>
        </a:p>
      </cdr:txBody>
    </cdr:sp>
  </cdr:relSizeAnchor>
  <cdr:relSizeAnchor xmlns:cdr="http://schemas.openxmlformats.org/drawingml/2006/chartDrawing">
    <cdr:from>
      <cdr:x>0.01756</cdr:x>
      <cdr:y>0.62473</cdr:y>
    </cdr:from>
    <cdr:to>
      <cdr:x>0.05042</cdr:x>
      <cdr:y>0.71822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D92818D2-C668-78D2-2540-5597A6DA1183}"/>
            </a:ext>
          </a:extLst>
        </cdr:cNvPr>
        <cdr:cNvSpPr/>
      </cdr:nvSpPr>
      <cdr:spPr>
        <a:xfrm xmlns:a="http://schemas.openxmlformats.org/drawingml/2006/main">
          <a:off x="237002" y="1825646"/>
          <a:ext cx="443475" cy="2732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989" y="3240303"/>
            <a:ext cx="11933873" cy="6893090"/>
          </a:xfrm>
        </p:spPr>
        <p:txBody>
          <a:bodyPr anchor="b"/>
          <a:lstStyle>
            <a:lvl1pPr algn="ctr"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81" y="10399217"/>
            <a:ext cx="10529888" cy="4780246"/>
          </a:xfrm>
        </p:spPr>
        <p:txBody>
          <a:bodyPr/>
          <a:lstStyle>
            <a:lvl1pPr marL="0" indent="0" algn="ctr">
              <a:buNone/>
              <a:defRPr sz="3685"/>
            </a:lvl1pPr>
            <a:lvl2pPr marL="701985" indent="0" algn="ctr">
              <a:buNone/>
              <a:defRPr sz="3071"/>
            </a:lvl2pPr>
            <a:lvl3pPr marL="1403970" indent="0" algn="ctr">
              <a:buNone/>
              <a:defRPr sz="2764"/>
            </a:lvl3pPr>
            <a:lvl4pPr marL="2105955" indent="0" algn="ctr">
              <a:buNone/>
              <a:defRPr sz="2457"/>
            </a:lvl4pPr>
            <a:lvl5pPr marL="2807940" indent="0" algn="ctr">
              <a:buNone/>
              <a:defRPr sz="2457"/>
            </a:lvl5pPr>
            <a:lvl6pPr marL="3509924" indent="0" algn="ctr">
              <a:buNone/>
              <a:defRPr sz="2457"/>
            </a:lvl6pPr>
            <a:lvl7pPr marL="4211909" indent="0" algn="ctr">
              <a:buNone/>
              <a:defRPr sz="2457"/>
            </a:lvl7pPr>
            <a:lvl8pPr marL="4913894" indent="0" algn="ctr">
              <a:buNone/>
              <a:defRPr sz="2457"/>
            </a:lvl8pPr>
            <a:lvl9pPr marL="5615879" indent="0" algn="ctr">
              <a:buNone/>
              <a:defRPr sz="2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31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10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7268" y="1054129"/>
            <a:ext cx="3027343" cy="167789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40" y="1054129"/>
            <a:ext cx="8906530" cy="16778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9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97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28" y="4936081"/>
            <a:ext cx="12109371" cy="8235957"/>
          </a:xfrm>
        </p:spPr>
        <p:txBody>
          <a:bodyPr anchor="b"/>
          <a:lstStyle>
            <a:lvl1pPr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28" y="13249954"/>
            <a:ext cx="12109371" cy="4331095"/>
          </a:xfrm>
        </p:spPr>
        <p:txBody>
          <a:bodyPr/>
          <a:lstStyle>
            <a:lvl1pPr marL="0" indent="0">
              <a:buNone/>
              <a:defRPr sz="3685">
                <a:solidFill>
                  <a:schemeClr val="tx1"/>
                </a:solidFill>
              </a:defRPr>
            </a:lvl1pPr>
            <a:lvl2pPr marL="701985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2pPr>
            <a:lvl3pPr marL="1403970" indent="0">
              <a:buNone/>
              <a:defRPr sz="2764">
                <a:solidFill>
                  <a:schemeClr val="tx1">
                    <a:tint val="75000"/>
                  </a:schemeClr>
                </a:solidFill>
              </a:defRPr>
            </a:lvl3pPr>
            <a:lvl4pPr marL="2105955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4pPr>
            <a:lvl5pPr marL="280794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5pPr>
            <a:lvl6pPr marL="350992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6pPr>
            <a:lvl7pPr marL="421190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7pPr>
            <a:lvl8pPr marL="491389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8pPr>
            <a:lvl9pPr marL="561587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07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40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7674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060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054134"/>
            <a:ext cx="12109371" cy="3826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070" y="4853580"/>
            <a:ext cx="5939514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070" y="7232244"/>
            <a:ext cx="5939514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675" y="4853580"/>
            <a:ext cx="5968765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675" y="7232244"/>
            <a:ext cx="5968765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111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53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09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765" y="2850737"/>
            <a:ext cx="7107674" cy="14070336"/>
          </a:xfrm>
        </p:spPr>
        <p:txBody>
          <a:bodyPr/>
          <a:lstStyle>
            <a:lvl1pPr>
              <a:defRPr sz="4913"/>
            </a:lvl1pPr>
            <a:lvl2pPr>
              <a:defRPr sz="4299"/>
            </a:lvl2pPr>
            <a:lvl3pPr>
              <a:defRPr sz="3685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55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8765" y="2850737"/>
            <a:ext cx="7107674" cy="14070336"/>
          </a:xfrm>
        </p:spPr>
        <p:txBody>
          <a:bodyPr anchor="t"/>
          <a:lstStyle>
            <a:lvl1pPr marL="0" indent="0">
              <a:buNone/>
              <a:defRPr sz="4913"/>
            </a:lvl1pPr>
            <a:lvl2pPr marL="701985" indent="0">
              <a:buNone/>
              <a:defRPr sz="4299"/>
            </a:lvl2pPr>
            <a:lvl3pPr marL="1403970" indent="0">
              <a:buNone/>
              <a:defRPr sz="3685"/>
            </a:lvl3pPr>
            <a:lvl4pPr marL="2105955" indent="0">
              <a:buNone/>
              <a:defRPr sz="3071"/>
            </a:lvl4pPr>
            <a:lvl5pPr marL="2807940" indent="0">
              <a:buNone/>
              <a:defRPr sz="3071"/>
            </a:lvl5pPr>
            <a:lvl6pPr marL="3509924" indent="0">
              <a:buNone/>
              <a:defRPr sz="3071"/>
            </a:lvl6pPr>
            <a:lvl7pPr marL="4211909" indent="0">
              <a:buNone/>
              <a:defRPr sz="3071"/>
            </a:lvl7pPr>
            <a:lvl8pPr marL="4913894" indent="0">
              <a:buNone/>
              <a:defRPr sz="3071"/>
            </a:lvl8pPr>
            <a:lvl9pPr marL="5615879" indent="0">
              <a:buNone/>
              <a:defRPr sz="307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60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40" y="1054134"/>
            <a:ext cx="12109371" cy="382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40" y="5270647"/>
            <a:ext cx="12109371" cy="125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240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8B76-F61F-4575-9342-EF07770A86FF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0701" y="18351022"/>
            <a:ext cx="4738449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5644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93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03970" rtl="0" eaLnBrk="1" latinLnBrk="0" hangingPunct="1">
        <a:lnSpc>
          <a:spcPct val="90000"/>
        </a:lnSpc>
        <a:spcBef>
          <a:spcPct val="0"/>
        </a:spcBef>
        <a:buNone/>
        <a:defRPr sz="67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140397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105297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75496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45694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315893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86091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56290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526488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966871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40397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3pPr>
      <a:lvl4pPr marL="210595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50992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21190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491389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61587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9074310"/>
            <a:ext cx="14046401" cy="7254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4CFCCF-CBA6-AE16-A124-0F6961E01981}"/>
              </a:ext>
            </a:extLst>
          </p:cNvPr>
          <p:cNvSpPr/>
          <p:nvPr/>
        </p:nvSpPr>
        <p:spPr>
          <a:xfrm>
            <a:off x="-2" y="15184626"/>
            <a:ext cx="14046401" cy="680076"/>
          </a:xfrm>
          <a:prstGeom prst="rect">
            <a:avLst/>
          </a:prstGeom>
          <a:solidFill>
            <a:srgbClr val="94C9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>
              <a:defRPr/>
            </a:pP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Penganggur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dan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kadar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pengangguran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April 2023 - April 2024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1E7801-AE3C-B73E-80A9-86C65C179DA7}"/>
              </a:ext>
            </a:extLst>
          </p:cNvPr>
          <p:cNvSpPr/>
          <p:nvPr/>
        </p:nvSpPr>
        <p:spPr>
          <a:xfrm>
            <a:off x="13235392" y="19191265"/>
            <a:ext cx="540000" cy="4915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235"/>
          <p:cNvSpPr>
            <a:spLocks noChangeArrowheads="1"/>
          </p:cNvSpPr>
          <p:nvPr/>
        </p:nvSpPr>
        <p:spPr bwMode="auto">
          <a:xfrm>
            <a:off x="-1" y="1819486"/>
            <a:ext cx="140464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sv-SE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TENAGA BURUH, APRIL 2024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5A8061A-C001-4EC3-812D-10CE9153B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821750"/>
              </p:ext>
            </p:extLst>
          </p:nvPr>
        </p:nvGraphicFramePr>
        <p:xfrm>
          <a:off x="257142" y="15984397"/>
          <a:ext cx="13495900" cy="292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CFA89C8-8BD1-4C1E-BC6B-E731B3F68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4" t="11711" b="13818"/>
          <a:stretch/>
        </p:blipFill>
        <p:spPr>
          <a:xfrm>
            <a:off x="-29030" y="1"/>
            <a:ext cx="14075429" cy="1712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DB4277-7904-4AC8-B1F2-B4418F67FF66}"/>
              </a:ext>
            </a:extLst>
          </p:cNvPr>
          <p:cNvSpPr txBox="1"/>
          <p:nvPr/>
        </p:nvSpPr>
        <p:spPr>
          <a:xfrm>
            <a:off x="3570515" y="1218316"/>
            <a:ext cx="850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STATS ALERT: #115  </a:t>
            </a:r>
            <a:r>
              <a:rPr lang="en-MY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JUN 2024   </a:t>
            </a:r>
            <a:r>
              <a:rPr lang="en-US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SDDS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1"/>
          <a:stretch/>
        </p:blipFill>
        <p:spPr>
          <a:xfrm>
            <a:off x="-1" y="2681261"/>
            <a:ext cx="14046400" cy="124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0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" y="18590266"/>
            <a:ext cx="14058594" cy="1243692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23244831-6F0F-53D3-8931-EF6631801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21" y="3605619"/>
            <a:ext cx="13316753" cy="12588061"/>
          </a:xfrm>
          <a:prstGeom prst="rect">
            <a:avLst/>
          </a:prstGeom>
          <a:solidFill>
            <a:srgbClr val="FBFDF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Bilangan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tenaga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buruh 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pada April </a:t>
            </a:r>
            <a:r>
              <a:rPr lang="en-MY" alt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 sebanyak </a:t>
            </a:r>
            <a:r>
              <a:rPr lang="en-MY" altLang="en-US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0.1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mencatatkan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17.12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juta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orang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(Mac 2024: 17.10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juta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orang), dengan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kadar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penyertaan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tenaga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buruh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kekal pada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70.3 peratus 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seperti pada bulan sebelumnya.</a:t>
            </a: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Bilangan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penganggur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bulan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tersebut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mencatatkan sedikit penurunan iaitu sebanyak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0.04 peratus 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kepada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566.4 ribu orang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berbanding 566.6 ribu orang pada Mac 2024. </a:t>
            </a: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Kadar pengangguran 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pada April kekal pada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3.3 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seperti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direkodkan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bulan lalu.</a:t>
            </a: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Bilangan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penduduk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bekerja 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pada bulan April 2024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merekodkan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peningkatan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dengan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pertumbuhan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bulan ke bulan sebanyak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0.1 peratus 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kepada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16.56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juta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orang 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berbanding bulan sebelumnya (Mac 2024: 16.53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juta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orang).</a:t>
            </a:r>
          </a:p>
          <a:p>
            <a:pPr marL="268288" indent="0" algn="just">
              <a:spcBef>
                <a:spcPct val="0"/>
              </a:spcBef>
              <a:buNone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Dari segi guna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tenaga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mengikut sektor ekonomi, sektor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Perkhidmatan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merekodkan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peningkatan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dalam bilangan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penduduk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bekerja,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terutamanya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dalam aktiviti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Maklumat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komunikasi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Perkhidmatan makanan &amp;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minuman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dan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Pengangkutan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penyimpanan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Trend yang sama dalam bilangan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penduduk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bekerja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juga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dilihat dalam sektor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Pembinaan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Perlombongan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pengkuarian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serta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sektor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Pertanian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bulan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tersebut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68288" indent="0" algn="just">
              <a:spcBef>
                <a:spcPct val="0"/>
              </a:spcBef>
              <a:buNone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Bilangan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penduduk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luar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tenaga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buruh 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pada bulan 2024 mencatatkan sedikit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peningkatan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iaitu sebanyak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0.01 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kepada 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7.23 </a:t>
            </a:r>
            <a:r>
              <a:rPr lang="en-MY" alt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juta</a:t>
            </a:r>
            <a: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orang </a:t>
            </a:r>
            <a:br>
              <a:rPr lang="en-MY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(Mac 2024: 7.23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juta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orang).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222" y="1534661"/>
            <a:ext cx="13316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Bilangan penganggur terus menurun pada April 2024 kepada </a:t>
            </a:r>
            <a:r>
              <a:rPr lang="sv-SE" sz="3600" b="1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566.4 </a:t>
            </a:r>
            <a:r>
              <a:rPr lang="sv-SE" sz="36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ribu orang, merekodkan kadar pengangguran 3.3 peratus</a:t>
            </a:r>
            <a:endParaRPr lang="sv-SE" sz="3600" b="1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82EBE1-033B-0CEF-49BC-328A5BF305AB}"/>
              </a:ext>
            </a:extLst>
          </p:cNvPr>
          <p:cNvSpPr/>
          <p:nvPr/>
        </p:nvSpPr>
        <p:spPr>
          <a:xfrm>
            <a:off x="13235392" y="19191265"/>
            <a:ext cx="540000" cy="4915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C540E-EDD3-4159-BADF-D8C80666F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62"/>
          <a:stretch/>
        </p:blipFill>
        <p:spPr>
          <a:xfrm>
            <a:off x="8603" y="0"/>
            <a:ext cx="14039850" cy="1069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DE291B-170A-47CF-BB90-CE4C478C1A63}"/>
              </a:ext>
            </a:extLst>
          </p:cNvPr>
          <p:cNvSpPr txBox="1"/>
          <p:nvPr/>
        </p:nvSpPr>
        <p:spPr>
          <a:xfrm>
            <a:off x="-1" y="364260"/>
            <a:ext cx="14048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STATS ALERT: </a:t>
            </a:r>
            <a:r>
              <a:rPr lang="en-MY" sz="1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#115  </a:t>
            </a:r>
            <a:r>
              <a:rPr lang="en-MY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JUN 2024   </a:t>
            </a:r>
            <a:r>
              <a:rPr lang="en-US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SDDS</a:t>
            </a:r>
          </a:p>
        </p:txBody>
      </p:sp>
    </p:spTree>
    <p:extLst>
      <p:ext uri="{BB962C8B-B14F-4D97-AF65-F5344CB8AC3E}">
        <p14:creationId xmlns:p14="http://schemas.microsoft.com/office/powerpoint/2010/main" val="182885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4553</TotalTime>
  <Words>255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Tahoma</vt:lpstr>
      <vt:lpstr>Verdana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Hajijah Abdul Latip</dc:creator>
  <cp:lastModifiedBy>WAN UMMI ZAHIRAH BINTI WAN ANUAR</cp:lastModifiedBy>
  <cp:revision>277</cp:revision>
  <cp:lastPrinted>2024-04-05T02:13:24Z</cp:lastPrinted>
  <dcterms:created xsi:type="dcterms:W3CDTF">2022-08-09T07:20:47Z</dcterms:created>
  <dcterms:modified xsi:type="dcterms:W3CDTF">2024-06-10T03:36:16Z</dcterms:modified>
</cp:coreProperties>
</file>